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2"/>
  </p:notesMasterIdLst>
  <p:handoutMasterIdLst>
    <p:handoutMasterId r:id="rId33"/>
  </p:handoutMasterIdLst>
  <p:sldIdLst>
    <p:sldId id="256" r:id="rId5"/>
    <p:sldId id="287" r:id="rId6"/>
    <p:sldId id="257" r:id="rId7"/>
    <p:sldId id="259" r:id="rId8"/>
    <p:sldId id="260" r:id="rId9"/>
    <p:sldId id="261" r:id="rId10"/>
    <p:sldId id="262" r:id="rId11"/>
    <p:sldId id="263" r:id="rId12"/>
    <p:sldId id="264" r:id="rId13"/>
    <p:sldId id="268" r:id="rId14"/>
    <p:sldId id="269" r:id="rId15"/>
    <p:sldId id="270" r:id="rId16"/>
    <p:sldId id="271" r:id="rId17"/>
    <p:sldId id="272" r:id="rId18"/>
    <p:sldId id="273" r:id="rId19"/>
    <p:sldId id="274" r:id="rId20"/>
    <p:sldId id="275" r:id="rId21"/>
    <p:sldId id="276" r:id="rId22"/>
    <p:sldId id="278" r:id="rId23"/>
    <p:sldId id="277" r:id="rId24"/>
    <p:sldId id="280" r:id="rId25"/>
    <p:sldId id="281" r:id="rId26"/>
    <p:sldId id="288" r:id="rId27"/>
    <p:sldId id="289" r:id="rId28"/>
    <p:sldId id="290" r:id="rId29"/>
    <p:sldId id="291"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962"/>
    <a:srgbClr val="0049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6786" autoAdjust="0"/>
  </p:normalViewPr>
  <p:slideViewPr>
    <p:cSldViewPr snapToGrid="0">
      <p:cViewPr varScale="1">
        <p:scale>
          <a:sx n="57" d="100"/>
          <a:sy n="57" d="100"/>
        </p:scale>
        <p:origin x="1260" y="66"/>
      </p:cViewPr>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B3268-F166-4855-ABEB-3DFEDAFA0CB7}" type="datetimeFigureOut">
              <a:rPr lang="en-US" smtClean="0"/>
              <a:t>5/8/2017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FA37B4-E6D2-4FC6-BA33-339533BFCF79}" type="slidenum">
              <a:rPr lang="en-US" smtClean="0"/>
              <a:t>‹#›</a:t>
            </a:fld>
            <a:endParaRPr lang="en-US"/>
          </a:p>
        </p:txBody>
      </p:sp>
    </p:spTree>
    <p:extLst>
      <p:ext uri="{BB962C8B-B14F-4D97-AF65-F5344CB8AC3E}">
        <p14:creationId xmlns:p14="http://schemas.microsoft.com/office/powerpoint/2010/main" val="115000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A7188-B799-4549-86DF-29AE766E98E0}" type="datetimeFigureOut">
              <a:rPr lang="en-US" smtClean="0"/>
              <a:t>5/8/2017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59F59-C3AB-4D68-8B22-9BDB4CBB7D31}" type="slidenum">
              <a:rPr lang="en-US" smtClean="0"/>
              <a:t>‹#›</a:t>
            </a:fld>
            <a:endParaRPr lang="en-US"/>
          </a:p>
        </p:txBody>
      </p:sp>
    </p:spTree>
    <p:extLst>
      <p:ext uri="{BB962C8B-B14F-4D97-AF65-F5344CB8AC3E}">
        <p14:creationId xmlns:p14="http://schemas.microsoft.com/office/powerpoint/2010/main" val="1099217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cloudformation/aws-cloudformation-templat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ws.amazon.com/cloudformation/details/#designe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itycloud.co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atlantech.net/data" TargetMode="External"/><Relationship Id="rId5" Type="http://schemas.openxmlformats.org/officeDocument/2006/relationships/hyperlink" Target="https://www.business.qld.gov.au/business/running/risk-management/business-continuity-planning" TargetMode="External"/><Relationship Id="rId4" Type="http://schemas.openxmlformats.org/officeDocument/2006/relationships/hyperlink" Target="https://admin.citycloud.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a:t>
            </a:fld>
            <a:endParaRPr lang="en-US"/>
          </a:p>
        </p:txBody>
      </p:sp>
    </p:spTree>
    <p:extLst>
      <p:ext uri="{BB962C8B-B14F-4D97-AF65-F5344CB8AC3E}">
        <p14:creationId xmlns:p14="http://schemas.microsoft.com/office/powerpoint/2010/main" val="819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11</a:t>
            </a:fld>
            <a:endParaRPr lang="en-US"/>
          </a:p>
        </p:txBody>
      </p:sp>
    </p:spTree>
    <p:extLst>
      <p:ext uri="{BB962C8B-B14F-4D97-AF65-F5344CB8AC3E}">
        <p14:creationId xmlns:p14="http://schemas.microsoft.com/office/powerpoint/2010/main" val="98120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12</a:t>
            </a:fld>
            <a:endParaRPr lang="en-US"/>
          </a:p>
        </p:txBody>
      </p:sp>
    </p:spTree>
    <p:extLst>
      <p:ext uri="{BB962C8B-B14F-4D97-AF65-F5344CB8AC3E}">
        <p14:creationId xmlns:p14="http://schemas.microsoft.com/office/powerpoint/2010/main" val="54879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13</a:t>
            </a:fld>
            <a:endParaRPr lang="en-US"/>
          </a:p>
        </p:txBody>
      </p:sp>
    </p:spTree>
    <p:extLst>
      <p:ext uri="{BB962C8B-B14F-4D97-AF65-F5344CB8AC3E}">
        <p14:creationId xmlns:p14="http://schemas.microsoft.com/office/powerpoint/2010/main" val="146278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14</a:t>
            </a:fld>
            <a:endParaRPr lang="en-US"/>
          </a:p>
        </p:txBody>
      </p:sp>
    </p:spTree>
    <p:extLst>
      <p:ext uri="{BB962C8B-B14F-4D97-AF65-F5344CB8AC3E}">
        <p14:creationId xmlns:p14="http://schemas.microsoft.com/office/powerpoint/2010/main" val="3405081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15</a:t>
            </a:fld>
            <a:endParaRPr lang="en-US"/>
          </a:p>
        </p:txBody>
      </p:sp>
    </p:spTree>
    <p:extLst>
      <p:ext uri="{BB962C8B-B14F-4D97-AF65-F5344CB8AC3E}">
        <p14:creationId xmlns:p14="http://schemas.microsoft.com/office/powerpoint/2010/main" val="158833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16</a:t>
            </a:fld>
            <a:endParaRPr lang="en-US"/>
          </a:p>
        </p:txBody>
      </p:sp>
    </p:spTree>
    <p:extLst>
      <p:ext uri="{BB962C8B-B14F-4D97-AF65-F5344CB8AC3E}">
        <p14:creationId xmlns:p14="http://schemas.microsoft.com/office/powerpoint/2010/main" val="304526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17</a:t>
            </a:fld>
            <a:endParaRPr lang="en-US"/>
          </a:p>
        </p:txBody>
      </p:sp>
    </p:spTree>
    <p:extLst>
      <p:ext uri="{BB962C8B-B14F-4D97-AF65-F5344CB8AC3E}">
        <p14:creationId xmlns:p14="http://schemas.microsoft.com/office/powerpoint/2010/main" val="3980452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18</a:t>
            </a:fld>
            <a:endParaRPr lang="en-US"/>
          </a:p>
        </p:txBody>
      </p:sp>
    </p:spTree>
    <p:extLst>
      <p:ext uri="{BB962C8B-B14F-4D97-AF65-F5344CB8AC3E}">
        <p14:creationId xmlns:p14="http://schemas.microsoft.com/office/powerpoint/2010/main" val="90734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19</a:t>
            </a:fld>
            <a:endParaRPr lang="en-US"/>
          </a:p>
        </p:txBody>
      </p:sp>
    </p:spTree>
    <p:extLst>
      <p:ext uri="{BB962C8B-B14F-4D97-AF65-F5344CB8AC3E}">
        <p14:creationId xmlns:p14="http://schemas.microsoft.com/office/powerpoint/2010/main" val="248341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20</a:t>
            </a:fld>
            <a:endParaRPr lang="en-US"/>
          </a:p>
        </p:txBody>
      </p:sp>
    </p:spTree>
    <p:extLst>
      <p:ext uri="{BB962C8B-B14F-4D97-AF65-F5344CB8AC3E}">
        <p14:creationId xmlns:p14="http://schemas.microsoft.com/office/powerpoint/2010/main" val="365670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refers to the collection of hardware and software tools a system</a:t>
            </a:r>
            <a:r>
              <a:rPr lang="en-US" baseline="0" dirty="0"/>
              <a:t> </a:t>
            </a:r>
            <a:r>
              <a:rPr lang="en-US" dirty="0"/>
              <a:t>developer uses to build software systems.</a:t>
            </a:r>
          </a:p>
          <a:p>
            <a:endParaRPr lang="en-US" dirty="0"/>
          </a:p>
          <a:p>
            <a:r>
              <a:rPr lang="en-US" dirty="0"/>
              <a:t>The </a:t>
            </a:r>
            <a:r>
              <a:rPr lang="en-US" b="1" dirty="0"/>
              <a:t>Development</a:t>
            </a:r>
            <a:r>
              <a:rPr lang="en-US" dirty="0"/>
              <a:t> environment is where developers live and breathe, where they make all the changes, mistakes and fixes that you need. It’s like a small lab where nobody judges you, where it does not matter if you break the CSS or your whole webpage as nobody is going to notice. Once you achieve something, like developing a new item of a list, fix a bug, or a new functionality, you should stop and move your functionality to the Testing environment.</a:t>
            </a:r>
          </a:p>
          <a:p>
            <a:r>
              <a:rPr lang="en-US" dirty="0"/>
              <a:t> </a:t>
            </a:r>
          </a:p>
          <a:p>
            <a:r>
              <a:rPr lang="en-US" dirty="0"/>
              <a:t>The </a:t>
            </a:r>
            <a:r>
              <a:rPr lang="en-US" b="1" dirty="0"/>
              <a:t>Testing</a:t>
            </a:r>
            <a:r>
              <a:rPr lang="en-US" dirty="0"/>
              <a:t> / Staging environment is a little different. Actually, there is a slight difference between testing and staging environments, but to distinguish them is not the point here. You need something that acts as a copy of your corporate site, a copy of the live version. It should be </a:t>
            </a:r>
            <a:r>
              <a:rPr lang="en-US" b="1" dirty="0"/>
              <a:t>EXACTLY</a:t>
            </a:r>
            <a:r>
              <a:rPr lang="en-US" dirty="0"/>
              <a:t> the same, because you are going to test in this environment your new developments, you want to know how it will work and IF it will work live before going live. Only once you have verified that everything works, that your new functionality has not broken anything, you can migrate the changes to the production environment.</a:t>
            </a:r>
          </a:p>
          <a:p>
            <a:r>
              <a:rPr lang="en-US" dirty="0"/>
              <a:t> </a:t>
            </a:r>
          </a:p>
          <a:p>
            <a:r>
              <a:rPr lang="en-US" dirty="0"/>
              <a:t>Finally, the </a:t>
            </a:r>
            <a:r>
              <a:rPr lang="en-US" b="1" dirty="0"/>
              <a:t>Production</a:t>
            </a:r>
            <a:r>
              <a:rPr lang="en-US" dirty="0"/>
              <a:t> environment. It is the live version of your site / software. You should only use in this environment things that you are 100% will work and that have been tested. You should </a:t>
            </a:r>
            <a:r>
              <a:rPr lang="en-US" b="1" dirty="0"/>
              <a:t>NEVER make changes in production directly</a:t>
            </a:r>
            <a:r>
              <a:rPr lang="en-US" dirty="0"/>
              <a:t>. It sounds easy to follow but it isn’t. When you see that you can “fix” something easily in production, hold that thought. Even if it is just one line of code, don’t do it, test it before. Some of the reasons to ALWAYS follow this rule is that a small change can break things, and that if you skip one of this steps you risk creating glitches between your different environments which in turn will increase the possibility of new failures.</a:t>
            </a:r>
          </a:p>
          <a:p>
            <a:r>
              <a:rPr lang="en-US" dirty="0"/>
              <a:t> </a:t>
            </a:r>
          </a:p>
          <a:p>
            <a:r>
              <a:rPr lang="en-US" dirty="0"/>
              <a:t>The number of places where this simple rule is not followed is still huge, and the worst of it all is that the reason in most cases is pure human laziness, not computational </a:t>
            </a:r>
            <a:r>
              <a:rPr lang="en-US" dirty="0" err="1"/>
              <a:t>complexity.After</a:t>
            </a:r>
            <a:r>
              <a:rPr lang="en-US" dirty="0"/>
              <a:t> all, it’s actually an easy to follow rule:</a:t>
            </a:r>
          </a:p>
          <a:p>
            <a:r>
              <a:rPr lang="en-US" dirty="0"/>
              <a:t>Experiment on the development environment, Test it on the Test environment and if it works Migrate the changes  to the Production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3</a:t>
            </a:fld>
            <a:endParaRPr lang="en-US"/>
          </a:p>
        </p:txBody>
      </p:sp>
    </p:spTree>
    <p:extLst>
      <p:ext uri="{BB962C8B-B14F-4D97-AF65-F5344CB8AC3E}">
        <p14:creationId xmlns:p14="http://schemas.microsoft.com/office/powerpoint/2010/main" val="3557683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21</a:t>
            </a:fld>
            <a:endParaRPr lang="en-US"/>
          </a:p>
        </p:txBody>
      </p:sp>
    </p:spTree>
    <p:extLst>
      <p:ext uri="{BB962C8B-B14F-4D97-AF65-F5344CB8AC3E}">
        <p14:creationId xmlns:p14="http://schemas.microsoft.com/office/powerpoint/2010/main" val="3017419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22</a:t>
            </a:fld>
            <a:endParaRPr lang="en-US"/>
          </a:p>
        </p:txBody>
      </p:sp>
    </p:spTree>
    <p:extLst>
      <p:ext uri="{BB962C8B-B14F-4D97-AF65-F5344CB8AC3E}">
        <p14:creationId xmlns:p14="http://schemas.microsoft.com/office/powerpoint/2010/main" val="258187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23</a:t>
            </a:fld>
            <a:endParaRPr lang="en-US"/>
          </a:p>
        </p:txBody>
      </p:sp>
    </p:spTree>
    <p:extLst>
      <p:ext uri="{BB962C8B-B14F-4D97-AF65-F5344CB8AC3E}">
        <p14:creationId xmlns:p14="http://schemas.microsoft.com/office/powerpoint/2010/main" val="83698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Supports a Wide Range of AWS Resources </a:t>
            </a:r>
          </a:p>
          <a:p>
            <a:r>
              <a:rPr lang="en-US" dirty="0"/>
              <a:t>AWS CloudFormation supports a wide range of AWS resources, allowing you to build a highly available, reliable, and scalable AWS infrastructure for your application needs. </a:t>
            </a:r>
          </a:p>
          <a:p>
            <a:endParaRPr lang="en-US" dirty="0"/>
          </a:p>
          <a:p>
            <a:r>
              <a:rPr lang="en-US" b="1" dirty="0"/>
              <a:t>Easy to Use </a:t>
            </a:r>
          </a:p>
          <a:p>
            <a:r>
              <a:rPr lang="en-US" dirty="0"/>
              <a:t>CloudFormation makes it easy to organize and deploy a collection of AWS resources and lets you describe any dependencies or special parameters to pass in at runtime. You can use one of the many CloudFormation </a:t>
            </a:r>
            <a:r>
              <a:rPr lang="en-US" dirty="0">
                <a:hlinkClick r:id="rId3"/>
              </a:rPr>
              <a:t>sample templates</a:t>
            </a:r>
            <a:r>
              <a:rPr lang="en-US" dirty="0"/>
              <a:t> -- either verbatim or as a starting point.</a:t>
            </a:r>
          </a:p>
          <a:p>
            <a:endParaRPr lang="en-US" dirty="0"/>
          </a:p>
          <a:p>
            <a:r>
              <a:rPr lang="en-US" b="1" dirty="0"/>
              <a:t>Declarative and Flexible </a:t>
            </a:r>
          </a:p>
          <a:p>
            <a:r>
              <a:rPr lang="en-US" dirty="0"/>
              <a:t>To create the infrastructure you want, you enumerate what AWS resources, configuration values, and interconnections you need in a template and then let AWS CloudFormation do the rest with a few simple clicks in the AWS Management Console, one command by using the AWS command line interface, or a single requests by calling the APIs. You won’t have to recall the details of how to create and interconnect the respective AWS resources via their service APIs; AWS CloudFormation does this for you. You also don’t need to write a template from scratch if you start with one of the many sample templates that come with AWS CloudFormation.</a:t>
            </a:r>
          </a:p>
          <a:p>
            <a:endParaRPr lang="en-US" dirty="0"/>
          </a:p>
          <a:p>
            <a:r>
              <a:rPr lang="en-US" b="1" dirty="0"/>
              <a:t>Infrastructure as Code </a:t>
            </a:r>
          </a:p>
          <a:p>
            <a:r>
              <a:rPr lang="en-US" dirty="0"/>
              <a:t>A template can be used repeatedly to create identical copies of the same stack (or to use as a foundation to start a new stack). You can capture and control region-specific infrastructure variations such as Amazon EC2 AMIs, as well as Amazon EBS and Amazon RDS snapshot names. Templates are simple JSON-formatted text files that can be placed under your normal source control mechanisms, stored in private or public locations such as Amazon S3, and exchanged via email. With AWS CloudFormation, you can "open the hood," to see exactly which AWS resources make up a stack. You retain full control and have the ability to modify any of the AWS resources created as part of a stack. </a:t>
            </a:r>
          </a:p>
          <a:p>
            <a:endParaRPr lang="en-US" dirty="0"/>
          </a:p>
          <a:p>
            <a:r>
              <a:rPr lang="en-US" b="1" dirty="0"/>
              <a:t>Customized via Parameters </a:t>
            </a:r>
          </a:p>
          <a:p>
            <a:r>
              <a:rPr lang="en-US" dirty="0"/>
              <a:t>You can use parameters to customize aspects of your template at run time, when the stack is built. For example, you can pass the RDS database size, EC2 instance types, database, and web server port numbers to AWS CloudFormation when you create a stack. You can also use a parameterized template to create multiple stacks that may differ in a controlled way. For example, your Amazon EC2 instance types, Amazon </a:t>
            </a:r>
            <a:r>
              <a:rPr lang="en-US" dirty="0" err="1"/>
              <a:t>CloudWatch</a:t>
            </a:r>
            <a:r>
              <a:rPr lang="en-US" dirty="0"/>
              <a:t> alarm thresholds, and Amazon RDS read-replica settings may differ among AWS regions if you receive more customer traffic in the US than in Europe. You can use template parameters to tune the settings and thresholds in each region separately and still be sure that the application is deployed consistently across the regions.</a:t>
            </a:r>
          </a:p>
          <a:p>
            <a:endParaRPr lang="en-US" dirty="0"/>
          </a:p>
          <a:p>
            <a:r>
              <a:rPr lang="en-US" b="1" dirty="0"/>
              <a:t>Visualize and Edit with Drag-and-Drop Interface </a:t>
            </a:r>
          </a:p>
          <a:p>
            <a:r>
              <a:rPr lang="en-US" dirty="0">
                <a:hlinkClick r:id="rId4"/>
              </a:rPr>
              <a:t>AWS CloudFormation Designer</a:t>
            </a:r>
            <a:r>
              <a:rPr lang="en-US" dirty="0"/>
              <a:t> provides a visual diagram of your template with icons representing your AWS resources and arrows showing their relationships. You can build and edit templates using the drag-and-drop interface, then edit the template details using the integrated JSON text editor. CloudFormation Designer allows you to spend more time designing your AWS infrastructure and less time manually coding your templates.</a:t>
            </a:r>
          </a:p>
          <a:p>
            <a:endParaRPr lang="en-US" dirty="0"/>
          </a:p>
          <a:p>
            <a:r>
              <a:rPr lang="en-US" b="1" dirty="0"/>
              <a:t>Integration Ready </a:t>
            </a:r>
          </a:p>
          <a:p>
            <a:r>
              <a:rPr lang="en-US" dirty="0"/>
              <a:t>You can integrate AWS CloudFormation with the development and management tools of your choice. </a:t>
            </a:r>
          </a:p>
          <a:p>
            <a:r>
              <a:rPr lang="en-US" dirty="0"/>
              <a:t>AWS CloudFormation publishes progress events through the Amazon Simple Notification Service (SNS). With SNS, you can track stack creation and deletion progress via email and integrate with other processes programmatically.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24</a:t>
            </a:fld>
            <a:endParaRPr lang="en-US"/>
          </a:p>
        </p:txBody>
      </p:sp>
    </p:spTree>
    <p:extLst>
      <p:ext uri="{BB962C8B-B14F-4D97-AF65-F5344CB8AC3E}">
        <p14:creationId xmlns:p14="http://schemas.microsoft.com/office/powerpoint/2010/main" val="2718625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25</a:t>
            </a:fld>
            <a:endParaRPr lang="en-US"/>
          </a:p>
        </p:txBody>
      </p:sp>
    </p:spTree>
    <p:extLst>
      <p:ext uri="{BB962C8B-B14F-4D97-AF65-F5344CB8AC3E}">
        <p14:creationId xmlns:p14="http://schemas.microsoft.com/office/powerpoint/2010/main" val="2456972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26</a:t>
            </a:fld>
            <a:endParaRPr lang="en-US"/>
          </a:p>
        </p:txBody>
      </p:sp>
    </p:spTree>
    <p:extLst>
      <p:ext uri="{BB962C8B-B14F-4D97-AF65-F5344CB8AC3E}">
        <p14:creationId xmlns:p14="http://schemas.microsoft.com/office/powerpoint/2010/main" val="1303680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27</a:t>
            </a:fld>
            <a:endParaRPr lang="en-US"/>
          </a:p>
        </p:txBody>
      </p:sp>
    </p:spTree>
    <p:extLst>
      <p:ext uri="{BB962C8B-B14F-4D97-AF65-F5344CB8AC3E}">
        <p14:creationId xmlns:p14="http://schemas.microsoft.com/office/powerpoint/2010/main" val="327796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Physical Servers</a:t>
            </a:r>
          </a:p>
          <a:p>
            <a:r>
              <a:rPr lang="en-US" dirty="0"/>
              <a:t>Getting a physical server involves several steps, as follows.</a:t>
            </a:r>
          </a:p>
          <a:p>
            <a:r>
              <a:rPr lang="en-US" dirty="0"/>
              <a:t>Once you hire us to get one, we call the hardware provider (Dell in our case) and wait for several days for the hardware to arrive at our offices in Sweden. With the hardware here, one of our technicians locate a free rack unit, install the server, connect the corresponding cables and power supply and after talking to the customer, the desired operating system is installed.</a:t>
            </a:r>
          </a:p>
          <a:p>
            <a:r>
              <a:rPr lang="en-US" dirty="0"/>
              <a:t>After a few basic diagnostics and with the operating system ready to go, users are delivered their credentials. After this, you can remotely access your server and start setting up whatever software you wish. At this point, control is up to you and we only intervene for reboots and hardware changes. Although once configured, this is a rare occurrence. The servers we use from Dell have great quality hardware, redundant disks and all kind of components built to last.</a:t>
            </a:r>
          </a:p>
          <a:p>
            <a:r>
              <a:rPr lang="en-US" dirty="0"/>
              <a:t>We take care, of course, of the network and make sure you have fast connectivity at all times. Top of the line Cisco routers and switches, redundant refrigeration and continuous power ensure you won´t get any hiccups under normal circumstances.</a:t>
            </a:r>
          </a:p>
          <a:p>
            <a:r>
              <a:rPr lang="en-US" dirty="0"/>
              <a:t>The server runs non-stop until the end of times, or until you decide to stop using it.</a:t>
            </a:r>
          </a:p>
          <a:p>
            <a:r>
              <a:rPr lang="en-US" b="1" dirty="0"/>
              <a:t>Virtual Servers</a:t>
            </a:r>
          </a:p>
          <a:p>
            <a:r>
              <a:rPr lang="en-US" dirty="0"/>
              <a:t>Virtual dedicated servers or Infrastructure as a Service as it´s commonly known is a way of having your own machine and while the end result is similar, the way to order one is different.</a:t>
            </a:r>
          </a:p>
          <a:p>
            <a:r>
              <a:rPr lang="en-US" dirty="0"/>
              <a:t>You start by registering an account (</a:t>
            </a:r>
            <a:r>
              <a:rPr lang="en-US" dirty="0">
                <a:hlinkClick r:id="rId3"/>
              </a:rPr>
              <a:t>here at City Cloud</a:t>
            </a:r>
            <a:r>
              <a:rPr lang="en-US" dirty="0"/>
              <a:t>), and when you have confirmed your email and identity, you get access to our </a:t>
            </a:r>
            <a:r>
              <a:rPr lang="en-US" dirty="0">
                <a:hlinkClick r:id="rId4"/>
              </a:rPr>
              <a:t>control panel</a:t>
            </a:r>
            <a:r>
              <a:rPr lang="en-US" dirty="0"/>
              <a:t>. From there, you just click on “New VM”, select the operating system and/or image (some of them come with pre-installed software ready to go) and wait a few minutes.</a:t>
            </a:r>
          </a:p>
          <a:p>
            <a:r>
              <a:rPr lang="en-US" dirty="0"/>
              <a:t>That´s right, after a few minutes you get a new virtual machine that can be accessed by SSH or VNC. The IP address is assigned automatically so you have everything you need to start installing software.</a:t>
            </a:r>
          </a:p>
          <a:p>
            <a:r>
              <a:rPr lang="en-US" dirty="0"/>
              <a:t>Servers run continuously until you turn them off, which can be done with literally one click. You can then clone them, erase them, turn them back on or just leave them paused.</a:t>
            </a:r>
          </a:p>
          <a:p>
            <a:r>
              <a:rPr lang="en-US" dirty="0"/>
              <a:t>Since you pay by the hour and by capacity, you can increase and decrease power and cost between minutes. Choice is really up to you or your application, since this can also be automated.</a:t>
            </a:r>
          </a:p>
          <a:p>
            <a:endParaRPr lang="en-US" dirty="0"/>
          </a:p>
          <a:p>
            <a:r>
              <a:rPr lang="en-US" b="1" dirty="0"/>
              <a:t>Reduced IT costs</a:t>
            </a:r>
          </a:p>
          <a:p>
            <a:r>
              <a:rPr lang="en-US" dirty="0"/>
              <a:t>Moving to cloud computing may reduce the cost of managing and maintaining your IT systems. Rather than purchasing expensive systems and equipment for your business, you can reduce your costs by using the resources of your cloud computing service provider. You may be able to reduce your operating costs because:</a:t>
            </a:r>
          </a:p>
          <a:p>
            <a:r>
              <a:rPr lang="en-US" dirty="0"/>
              <a:t>the cost of system upgrades, new hardware and software may be included in your contract</a:t>
            </a:r>
          </a:p>
          <a:p>
            <a:r>
              <a:rPr lang="en-US" dirty="0"/>
              <a:t>you no longer need to pay wages for expert staff</a:t>
            </a:r>
          </a:p>
          <a:p>
            <a:r>
              <a:rPr lang="en-US" dirty="0"/>
              <a:t>your energy consumption costs may be reduced</a:t>
            </a:r>
          </a:p>
          <a:p>
            <a:r>
              <a:rPr lang="en-US" dirty="0"/>
              <a:t>there are fewer time delays.</a:t>
            </a:r>
          </a:p>
          <a:p>
            <a:r>
              <a:rPr lang="en-US" b="1" dirty="0"/>
              <a:t>Scalability</a:t>
            </a:r>
          </a:p>
          <a:p>
            <a:r>
              <a:rPr lang="en-US" dirty="0"/>
              <a:t>Your business can scale up or scale down your operation and storage needs quickly to suit your situation, allowing flexibility as your needs change. Rather than purchasing and installing expensive upgrades yourself, your cloud computer service provider can handle this for you. Using the cloud frees up your time so you can get on with running your business.</a:t>
            </a:r>
          </a:p>
          <a:p>
            <a:r>
              <a:rPr lang="en-US" b="1" dirty="0"/>
              <a:t>Business continuity</a:t>
            </a:r>
          </a:p>
          <a:p>
            <a:r>
              <a:rPr lang="en-US" dirty="0"/>
              <a:t>Protecting your data and systems is an important part of </a:t>
            </a:r>
            <a:r>
              <a:rPr lang="en-US" dirty="0">
                <a:hlinkClick r:id="rId5"/>
              </a:rPr>
              <a:t>business continuity planning</a:t>
            </a:r>
            <a:r>
              <a:rPr lang="en-US" dirty="0"/>
              <a:t>. Whether you experience a natural disaster, power failure or other crisis, having your data stored in the cloud ensures it is backed up and protected in a secure and safe location. Being able to access your data again quickly allows you to conduct business as usual, </a:t>
            </a:r>
            <a:r>
              <a:rPr lang="en-US" dirty="0" err="1"/>
              <a:t>minimising</a:t>
            </a:r>
            <a:r>
              <a:rPr lang="en-US" dirty="0"/>
              <a:t> any downtime and loss of productivity.</a:t>
            </a:r>
          </a:p>
          <a:p>
            <a:r>
              <a:rPr lang="en-US" b="1" dirty="0"/>
              <a:t>Collaboration efficiency</a:t>
            </a:r>
          </a:p>
          <a:p>
            <a:r>
              <a:rPr lang="en-US" dirty="0"/>
              <a:t>Collaboration in a cloud environment gives your business the ability to communicate and share more easily outside of the traditional methods. If you are working on a project across different locations, you could use cloud computing to give employees, contractors and third parties access to the same files. You could also choose a cloud computing model that makes it easy for you to share your records with your advisers (e.g. a quick and secure way to share accounting records with your accountant or financial adviser).</a:t>
            </a:r>
          </a:p>
          <a:p>
            <a:r>
              <a:rPr lang="en-US" b="1" dirty="0"/>
              <a:t>Flexibility of work practices</a:t>
            </a:r>
          </a:p>
          <a:p>
            <a:r>
              <a:rPr lang="en-US" dirty="0"/>
              <a:t>Cloud computing allows employees to be more flexible in their work practices. For example, you have the ability to access data from home, on holiday, or via the commute to and from work (providing you have an internet connection). If you need access to your data while you are off-site, you can connect to your virtual office, quickly and easily.</a:t>
            </a:r>
          </a:p>
          <a:p>
            <a:r>
              <a:rPr lang="en-US" b="1" dirty="0"/>
              <a:t>Access to automatic updates</a:t>
            </a:r>
          </a:p>
          <a:p>
            <a:r>
              <a:rPr lang="en-US" dirty="0"/>
              <a:t>Access to automatic updates for your IT requirements may be included in your service fee. Depending on your cloud computing service provider, your system will regularly be updated with the latest technology. This could include up-to-date versions of software, as well as upgrades to servers and computer processing power.</a:t>
            </a:r>
          </a:p>
          <a:p>
            <a:endParaRPr lang="en-US" dirty="0"/>
          </a:p>
          <a:p>
            <a:r>
              <a:rPr lang="en-US" b="1" dirty="0"/>
              <a:t>The Pros and Cons of Physical Servers</a:t>
            </a:r>
          </a:p>
          <a:p>
            <a:r>
              <a:rPr lang="en-US" dirty="0"/>
              <a:t>A physical server is piece of equipment on which data is stored and read. This may be located onsite in your server room, or it could be stored at </a:t>
            </a:r>
            <a:r>
              <a:rPr lang="en-US" dirty="0">
                <a:hlinkClick r:id="rId6"/>
              </a:rPr>
              <a:t>a colocation facility</a:t>
            </a:r>
            <a:r>
              <a:rPr lang="en-US" dirty="0"/>
              <a:t> (a data center) with a trusted vendor. Physical servers are generally owned, managed, and maintained by your company's staff.</a:t>
            </a:r>
          </a:p>
          <a:p>
            <a:r>
              <a:rPr lang="en-US" b="1" dirty="0"/>
              <a:t>Pros of Physical Servers</a:t>
            </a:r>
            <a:endParaRPr lang="en-US" dirty="0"/>
          </a:p>
          <a:p>
            <a:r>
              <a:rPr lang="en-US" dirty="0"/>
              <a:t>Your IT team has full access to your dedicated server resources 24/7/365, which can be advantageous for high-demand or business-critical operations.</a:t>
            </a:r>
          </a:p>
          <a:p>
            <a:r>
              <a:rPr lang="en-US" dirty="0"/>
              <a:t>Depending on your needs, the server may be located onsite or in a conveniently-located colocation facility.</a:t>
            </a:r>
          </a:p>
          <a:p>
            <a:r>
              <a:rPr lang="en-US" dirty="0">
                <a:effectLst/>
              </a:rPr>
              <a:t>Your IT staff can fully customize and configure the server to your specifications and business requirements.</a:t>
            </a:r>
          </a:p>
          <a:p>
            <a:r>
              <a:rPr lang="en-US" b="1" dirty="0"/>
              <a:t>Cons of Physical Servers</a:t>
            </a:r>
            <a:endParaRPr lang="en-US" dirty="0"/>
          </a:p>
          <a:p>
            <a:r>
              <a:rPr lang="en-US" dirty="0"/>
              <a:t>Relatively high cost of server purchase, maintenance, and in the case of hardware failure, replacement.</a:t>
            </a:r>
          </a:p>
          <a:p>
            <a:r>
              <a:rPr lang="en-US" dirty="0"/>
              <a:t>Your IT staff will be responsible for setup, configuration, and maintenance on a continual basis.</a:t>
            </a:r>
          </a:p>
          <a:p>
            <a:r>
              <a:rPr lang="en-US" dirty="0"/>
              <a:t>You may need to hire a contractor or vendor for help if you have difficulty with configuration or repairs.</a:t>
            </a:r>
          </a:p>
          <a:p>
            <a:r>
              <a:rPr lang="en-US" dirty="0"/>
              <a:t>Users cannot scale storage in small increments once you reach the maximum workload, since you purchase and own the hardware.</a:t>
            </a:r>
          </a:p>
          <a:p>
            <a:r>
              <a:rPr lang="en-US" dirty="0">
                <a:effectLst/>
              </a:rPr>
              <a:t>Requires physical or colocation space.</a:t>
            </a:r>
          </a:p>
          <a:p>
            <a:r>
              <a:rPr lang="en-US" b="1" dirty="0"/>
              <a:t>The Pros and Cons of Virtual Servers</a:t>
            </a:r>
          </a:p>
          <a:p>
            <a:r>
              <a:rPr lang="en-US" dirty="0"/>
              <a:t>Virtualization is the act of placing multiple "virtual servers" on physical equipment. This allows physical server resources to be split between multiple workloads for maximum efficiency and cost savings. Virtualization typically occurs in the cloud or on servers that are owned, maintained, and located offsite. Hiring a hosting vendor who offers secure cloud services is the most common way that organizations switch to virtualization.</a:t>
            </a:r>
          </a:p>
          <a:p>
            <a:r>
              <a:rPr lang="en-US" b="1" dirty="0"/>
              <a:t>Pros of Virtual Servers</a:t>
            </a:r>
            <a:endParaRPr lang="en-US" dirty="0"/>
          </a:p>
          <a:p>
            <a:r>
              <a:rPr lang="en-US" dirty="0"/>
              <a:t>Fewer upfront costs, since you are not required to purchase hardware.</a:t>
            </a:r>
          </a:p>
          <a:p>
            <a:r>
              <a:rPr lang="en-US" dirty="0"/>
              <a:t>Potential for lower lifetime costs on configuration and maintenance.</a:t>
            </a:r>
          </a:p>
          <a:p>
            <a:r>
              <a:rPr lang="en-US" dirty="0"/>
              <a:t>Access to expert assistance on setup, configuration, maintenance, and software licenses.</a:t>
            </a:r>
          </a:p>
          <a:p>
            <a:r>
              <a:rPr lang="en-US" dirty="0"/>
              <a:t>Reduced need for in-house IT talent.</a:t>
            </a:r>
          </a:p>
          <a:p>
            <a:r>
              <a:rPr lang="en-US" dirty="0"/>
              <a:t>Potential to consolidate servers and increase workload efficiency.</a:t>
            </a:r>
          </a:p>
          <a:p>
            <a:r>
              <a:rPr lang="en-US" dirty="0">
                <a:effectLst/>
              </a:rPr>
              <a:t>Reduced environmental footprint, due to shared workloads.</a:t>
            </a:r>
          </a:p>
          <a:p>
            <a:r>
              <a:rPr lang="en-US" b="1" dirty="0"/>
              <a:t>Cons of Virtual Servers</a:t>
            </a:r>
            <a:endParaRPr lang="en-US" dirty="0"/>
          </a:p>
          <a:p>
            <a:r>
              <a:rPr lang="en-US" dirty="0"/>
              <a:t>Potential for higher recurring monthly costs, as opposed to higher upfront investment.</a:t>
            </a:r>
          </a:p>
          <a:p>
            <a:r>
              <a:rPr lang="en-US" dirty="0"/>
              <a:t>Possible issues with application compatibility, which are best discussed with a knowledgeable vendor.</a:t>
            </a:r>
          </a:p>
          <a:p>
            <a:r>
              <a:rPr lang="en-US" dirty="0"/>
              <a:t>Not all vendors are amenable to scaling your agreement up or down in small increments, which largely depends on vendor policies and service level agreements (SLAs).</a:t>
            </a:r>
          </a:p>
          <a:p>
            <a:r>
              <a:rPr lang="en-US" dirty="0">
                <a:effectLst/>
              </a:rPr>
              <a:t>You are no longer independently in control of your physical server and the applications running on them.</a:t>
            </a:r>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4</a:t>
            </a:fld>
            <a:endParaRPr lang="en-US"/>
          </a:p>
        </p:txBody>
      </p:sp>
    </p:spTree>
    <p:extLst>
      <p:ext uri="{BB962C8B-B14F-4D97-AF65-F5344CB8AC3E}">
        <p14:creationId xmlns:p14="http://schemas.microsoft.com/office/powerpoint/2010/main" val="176713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 </a:t>
            </a:r>
            <a:r>
              <a:rPr lang="en-US" sz="1200" dirty="0"/>
              <a:t>Pay-as-you</a:t>
            </a:r>
            <a:r>
              <a:rPr lang="en-US" sz="1200" baseline="0" dirty="0"/>
              <a:t> go pricing means that the resources can be commissioned or decommissioned anytime you want, you only pay for the exactly amount of time the resources has been used.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5</a:t>
            </a:fld>
            <a:endParaRPr lang="en-US"/>
          </a:p>
        </p:txBody>
      </p:sp>
    </p:spTree>
    <p:extLst>
      <p:ext uri="{BB962C8B-B14F-4D97-AF65-F5344CB8AC3E}">
        <p14:creationId xmlns:p14="http://schemas.microsoft.com/office/powerpoint/2010/main" val="3677424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 </a:t>
            </a:r>
            <a:r>
              <a:rPr lang="en-US" sz="1200" dirty="0"/>
              <a:t>Pay-as-you</a:t>
            </a:r>
            <a:r>
              <a:rPr lang="en-US" sz="1200" baseline="0" dirty="0"/>
              <a:t> go pricing means that the resources can be commissioned or decommissioned anytime you want, you only pay for the exactly amount of time the resources has been used.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6</a:t>
            </a:fld>
            <a:endParaRPr lang="en-US"/>
          </a:p>
        </p:txBody>
      </p:sp>
    </p:spTree>
    <p:extLst>
      <p:ext uri="{BB962C8B-B14F-4D97-AF65-F5344CB8AC3E}">
        <p14:creationId xmlns:p14="http://schemas.microsoft.com/office/powerpoint/2010/main" val="185703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 </a:t>
            </a:r>
            <a:r>
              <a:rPr lang="en-US" sz="1200" dirty="0"/>
              <a:t>Pay-as-you</a:t>
            </a:r>
            <a:r>
              <a:rPr lang="en-US" sz="1200" baseline="0" dirty="0"/>
              <a:t> go pricing means that the resources can be commissioned or decommissioned anytime you want, you only pay for the exactly amount of time the resources has been used.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7</a:t>
            </a:fld>
            <a:endParaRPr lang="en-US"/>
          </a:p>
        </p:txBody>
      </p:sp>
    </p:spTree>
    <p:extLst>
      <p:ext uri="{BB962C8B-B14F-4D97-AF65-F5344CB8AC3E}">
        <p14:creationId xmlns:p14="http://schemas.microsoft.com/office/powerpoint/2010/main" val="115759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Trade capital expense for variable expense </a:t>
            </a:r>
          </a:p>
          <a:p>
            <a:r>
              <a:rPr lang="en-US" dirty="0"/>
              <a:t>Instead of having to invest heavily in data centers and servers before you know how you’re going to use them, you can only pay when you consume computing resources, and only pay for how much you consume.</a:t>
            </a:r>
          </a:p>
          <a:p>
            <a:endParaRPr lang="en-US" dirty="0"/>
          </a:p>
          <a:p>
            <a:r>
              <a:rPr lang="en-US" b="1" dirty="0"/>
              <a:t>Benefit from massive economies of scale </a:t>
            </a:r>
          </a:p>
          <a:p>
            <a:r>
              <a:rPr lang="en-US" dirty="0"/>
              <a:t>By using cloud computing, you can achieve a lower variable cost than you can get on your own. Because usage from hundreds of thousands of customers are aggregated in the cloud, providers such as Amazon Web Services can achieve higher economies of scale which translates into lower pay as you go prices.</a:t>
            </a:r>
            <a:br>
              <a:rPr lang="en-US" dirty="0"/>
            </a:br>
            <a:endParaRPr lang="en-US" dirty="0"/>
          </a:p>
          <a:p>
            <a:r>
              <a:rPr lang="en-US" b="1" dirty="0"/>
              <a:t>Stop guessing capacity </a:t>
            </a:r>
          </a:p>
          <a:p>
            <a:r>
              <a:rPr lang="en-US" dirty="0"/>
              <a:t>Eliminate guessing on your infrastructure capacity needs. When you make a capacity decision prior to deploying an application, you often either end up sitting on expensive idle resources or dealing with limited capacity. With Cloud Computing, these problems go away. You can access as much or as little as you need, and scale up and down as required with only a few minutes notice.</a:t>
            </a:r>
            <a:br>
              <a:rPr lang="en-US" dirty="0"/>
            </a:br>
            <a:endParaRPr lang="en-US" dirty="0"/>
          </a:p>
          <a:p>
            <a:r>
              <a:rPr lang="en-US" b="1" dirty="0"/>
              <a:t>Increase speed and agility </a:t>
            </a:r>
          </a:p>
          <a:p>
            <a:r>
              <a:rPr lang="en-US" dirty="0"/>
              <a:t>In a cloud computing environment, new IT resources are only ever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br>
              <a:rPr lang="en-US" dirty="0"/>
            </a:br>
            <a:endParaRPr lang="en-US" dirty="0"/>
          </a:p>
          <a:p>
            <a:r>
              <a:rPr lang="en-US" b="1" dirty="0"/>
              <a:t>Stop spending money on running and maintaining data centers </a:t>
            </a:r>
          </a:p>
          <a:p>
            <a:r>
              <a:rPr lang="en-US" dirty="0"/>
              <a:t>Focus on projects that differentiate your business, not the infrastructure. Cloud computing lets you focus on your own customers, rather than on the heavy lifting of racking, stacking and powering servers.</a:t>
            </a:r>
            <a:br>
              <a:rPr lang="en-US" dirty="0"/>
            </a:br>
            <a:endParaRPr lang="en-US" dirty="0"/>
          </a:p>
          <a:p>
            <a:r>
              <a:rPr lang="en-US" b="1" dirty="0"/>
              <a:t>Go global in minutes </a:t>
            </a:r>
          </a:p>
          <a:p>
            <a:r>
              <a:rPr lang="en-US" dirty="0"/>
              <a:t>Easily deploy your application in multiple regions around the world with just a few clicks. This means you can provide a lower latency and better experience for your customers simply and at minimal cost.</a:t>
            </a:r>
          </a:p>
        </p:txBody>
      </p:sp>
      <p:sp>
        <p:nvSpPr>
          <p:cNvPr id="4" name="Slide Number Placeholder 3"/>
          <p:cNvSpPr>
            <a:spLocks noGrp="1"/>
          </p:cNvSpPr>
          <p:nvPr>
            <p:ph type="sldNum" sz="quarter" idx="10"/>
          </p:nvPr>
        </p:nvSpPr>
        <p:spPr/>
        <p:txBody>
          <a:bodyPr/>
          <a:lstStyle/>
          <a:p>
            <a:fld id="{BA759F59-C3AB-4D68-8B22-9BDB4CBB7D31}" type="slidenum">
              <a:rPr lang="en-US" smtClean="0"/>
              <a:t>8</a:t>
            </a:fld>
            <a:endParaRPr lang="en-US"/>
          </a:p>
        </p:txBody>
      </p:sp>
    </p:spTree>
    <p:extLst>
      <p:ext uri="{BB962C8B-B14F-4D97-AF65-F5344CB8AC3E}">
        <p14:creationId xmlns:p14="http://schemas.microsoft.com/office/powerpoint/2010/main" val="4048924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lets</a:t>
            </a:r>
            <a:r>
              <a:rPr lang="en-US" sz="1200" baseline="0" dirty="0"/>
              <a:t> look at Amazon Web Services, AWS started with the vision of making everything as a web service. It launched in 2006 when it</a:t>
            </a:r>
            <a:r>
              <a:rPr lang="en-US" sz="1200" dirty="0"/>
              <a:t> when it began offering developer access to IT infrastructure in the form of web services – now commonly known as cloud computing. Amazon Web Services (AWS) provides computing resources and services that you can use to build applications within minutes at pay-as-you-go pricing. Pay-as-you</a:t>
            </a:r>
            <a:r>
              <a:rPr lang="en-US" sz="1200" baseline="0" dirty="0"/>
              <a:t> go pricing means that the resources can be commissioned or decommissioned anytime you want, you only pay for the exactly amount of time the resources has been used. </a:t>
            </a:r>
            <a:endParaRPr lang="en-US" sz="1200" dirty="0"/>
          </a:p>
          <a:p>
            <a:pPr marL="0" indent="0">
              <a:buNone/>
            </a:pPr>
            <a:endParaRPr lang="en-US" b="1" dirty="0"/>
          </a:p>
          <a:p>
            <a:r>
              <a:rPr lang="en-US" b="1" dirty="0"/>
              <a:t>Low Cost- </a:t>
            </a:r>
            <a:r>
              <a:rPr lang="en-US" dirty="0"/>
              <a:t>Building </a:t>
            </a:r>
            <a:r>
              <a:rPr lang="en-US" dirty="0" err="1"/>
              <a:t>on-premise</a:t>
            </a:r>
            <a:r>
              <a:rPr lang="en-US" dirty="0"/>
              <a:t> infrastructure can be slow and expensive.</a:t>
            </a:r>
            <a:r>
              <a:rPr lang="en-US" baseline="0" dirty="0"/>
              <a:t> Many components need to be in place before you or your customer can run applications. With AWS, customers can have servers running in minutes. AWS offers low, pay-as-you-go pricing with no up-front expenses or long-term commitments.</a:t>
            </a:r>
          </a:p>
          <a:p>
            <a:endParaRPr lang="en-US" baseline="0" dirty="0"/>
          </a:p>
          <a:p>
            <a:r>
              <a:rPr lang="en-US" b="1" baseline="0" dirty="0"/>
              <a:t>Agility and Instant Elasticity- </a:t>
            </a:r>
            <a:r>
              <a:rPr lang="en-US" baseline="0" dirty="0"/>
              <a:t>Elasticity is the power to scale computing resources up and down easily, while only paying for actual resources used. The elasticity provides –Quickly deploy new applications, Instantly scale up as the workload grows, instantly shut down resources that are no longer required</a:t>
            </a:r>
          </a:p>
          <a:p>
            <a:endParaRPr lang="en-US" baseline="0" dirty="0"/>
          </a:p>
          <a:p>
            <a:r>
              <a:rPr lang="en-US" b="1" baseline="0" dirty="0"/>
              <a:t>Open and Flexible- </a:t>
            </a:r>
            <a:r>
              <a:rPr lang="en-US" baseline="0" dirty="0"/>
              <a:t>AWS is language and operating system agnostic platform. Customers choose the development platform or programming model that makes the best sense for their business.</a:t>
            </a:r>
          </a:p>
          <a:p>
            <a:endParaRPr lang="en-US" baseline="0" dirty="0"/>
          </a:p>
          <a:p>
            <a:r>
              <a:rPr lang="en-US" b="1" baseline="0" dirty="0"/>
              <a:t>Secure-</a:t>
            </a:r>
            <a:r>
              <a:rPr lang="en-US" baseline="0" dirty="0"/>
              <a:t> AWS is secure, durable technology platform. AWS  build services in accordance with security best practices, provides appropriate security features in those services, and documents how to use those features.</a:t>
            </a:r>
            <a:endParaRPr lang="en-US" dirty="0"/>
          </a:p>
          <a:p>
            <a:endParaRPr lang="en-US" dirty="0"/>
          </a:p>
          <a:p>
            <a:pPr marL="357187" lvl="1" indent="-171450">
              <a:buFont typeface="Arial" panose="020B0604020202020204" pitchFamily="34" charset="0"/>
              <a:buChar char="•"/>
            </a:pPr>
            <a:endParaRPr lang="en-GB" dirty="0"/>
          </a:p>
          <a:p>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9</a:t>
            </a:fld>
            <a:endParaRPr lang="en-US"/>
          </a:p>
        </p:txBody>
      </p:sp>
    </p:spTree>
    <p:extLst>
      <p:ext uri="{BB962C8B-B14F-4D97-AF65-F5344CB8AC3E}">
        <p14:creationId xmlns:p14="http://schemas.microsoft.com/office/powerpoint/2010/main" val="13820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10</a:t>
            </a:fld>
            <a:endParaRPr lang="en-US"/>
          </a:p>
        </p:txBody>
      </p:sp>
    </p:spTree>
    <p:extLst>
      <p:ext uri="{BB962C8B-B14F-4D97-AF65-F5344CB8AC3E}">
        <p14:creationId xmlns:p14="http://schemas.microsoft.com/office/powerpoint/2010/main" val="12980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4962"/>
        </a:solidFill>
        <a:effectLst/>
      </p:bgPr>
    </p:bg>
    <p:spTree>
      <p:nvGrpSpPr>
        <p:cNvPr id="1" name=""/>
        <p:cNvGrpSpPr/>
        <p:nvPr/>
      </p:nvGrpSpPr>
      <p:grpSpPr>
        <a:xfrm>
          <a:off x="0" y="0"/>
          <a:ext cx="0" cy="0"/>
          <a:chOff x="0" y="0"/>
          <a:chExt cx="0" cy="0"/>
        </a:xfrm>
      </p:grpSpPr>
      <p:sp>
        <p:nvSpPr>
          <p:cNvPr id="490" name="below gradient"/>
          <p:cNvSpPr/>
          <p:nvPr userDrawn="1"/>
        </p:nvSpPr>
        <p:spPr>
          <a:xfrm flipH="1">
            <a:off x="0" y="248"/>
            <a:ext cx="12192000" cy="6857752"/>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1" name="below gradient"/>
          <p:cNvSpPr/>
          <p:nvPr userDrawn="1"/>
        </p:nvSpPr>
        <p:spPr>
          <a:xfrm flipV="1">
            <a:off x="0" y="0"/>
            <a:ext cx="12192000" cy="6857752"/>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2" name="Rectangle 491"/>
          <p:cNvSpPr/>
          <p:nvPr userDrawn="1"/>
        </p:nvSpPr>
        <p:spPr>
          <a:xfrm>
            <a:off x="1282" y="7161"/>
            <a:ext cx="12191015" cy="6845731"/>
          </a:xfrm>
          <a:prstGeom prst="rect">
            <a:avLst/>
          </a:prstGeom>
          <a:solidFill>
            <a:srgbClr val="276195">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84" name="Group 83"/>
          <p:cNvGrpSpPr/>
          <p:nvPr userDrawn="1"/>
        </p:nvGrpSpPr>
        <p:grpSpPr>
          <a:xfrm>
            <a:off x="10282585" y="53749"/>
            <a:ext cx="1909415" cy="1409079"/>
            <a:chOff x="10183164" y="72799"/>
            <a:chExt cx="1909415" cy="1409079"/>
          </a:xfrm>
        </p:grpSpPr>
        <p:grpSp>
          <p:nvGrpSpPr>
            <p:cNvPr id="85" name="Group 84"/>
            <p:cNvGrpSpPr/>
            <p:nvPr userDrawn="1"/>
          </p:nvGrpSpPr>
          <p:grpSpPr>
            <a:xfrm>
              <a:off x="10183164" y="72799"/>
              <a:ext cx="1909415" cy="1409079"/>
              <a:chOff x="10280795" y="-34358"/>
              <a:chExt cx="1909415" cy="1409079"/>
            </a:xfrm>
          </p:grpSpPr>
          <p:pic>
            <p:nvPicPr>
              <p:cNvPr id="90" name="Picture 8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0795" y="428549"/>
                <a:ext cx="1615465" cy="451467"/>
              </a:xfrm>
              <a:prstGeom prst="rect">
                <a:avLst/>
              </a:prstGeom>
            </p:spPr>
          </p:pic>
          <p:grpSp>
            <p:nvGrpSpPr>
              <p:cNvPr id="91" name="Group 90"/>
              <p:cNvGrpSpPr/>
              <p:nvPr userDrawn="1"/>
            </p:nvGrpSpPr>
            <p:grpSpPr>
              <a:xfrm flipV="1">
                <a:off x="10452210" y="-34358"/>
                <a:ext cx="1738000" cy="1409079"/>
                <a:chOff x="4249135" y="4146092"/>
                <a:chExt cx="2715724" cy="2201769"/>
              </a:xfrm>
              <a:solidFill>
                <a:schemeClr val="bg1"/>
              </a:solidFill>
            </p:grpSpPr>
            <p:sp>
              <p:nvSpPr>
                <p:cNvPr id="92" name="Rectangle 91"/>
                <p:cNvSpPr/>
                <p:nvPr/>
              </p:nvSpPr>
              <p:spPr>
                <a:xfrm>
                  <a:off x="6385304" y="5609844"/>
                  <a:ext cx="5795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Rectangle 92"/>
                <p:cNvSpPr/>
                <p:nvPr/>
              </p:nvSpPr>
              <p:spPr>
                <a:xfrm>
                  <a:off x="6278152" y="5519239"/>
                  <a:ext cx="68580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Rectangle 93"/>
                <p:cNvSpPr/>
                <p:nvPr/>
              </p:nvSpPr>
              <p:spPr>
                <a:xfrm>
                  <a:off x="6584926" y="5151696"/>
                  <a:ext cx="285761" cy="14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5" name="Rectangle 94"/>
                <p:cNvSpPr/>
                <p:nvPr/>
              </p:nvSpPr>
              <p:spPr>
                <a:xfrm>
                  <a:off x="6326354" y="4785693"/>
                  <a:ext cx="638505"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Rectangle 95"/>
                <p:cNvSpPr/>
                <p:nvPr/>
              </p:nvSpPr>
              <p:spPr>
                <a:xfrm>
                  <a:off x="6243009" y="4877131"/>
                  <a:ext cx="7218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Rectangle 96"/>
                <p:cNvSpPr/>
                <p:nvPr/>
              </p:nvSpPr>
              <p:spPr>
                <a:xfrm>
                  <a:off x="6140617" y="4968570"/>
                  <a:ext cx="82424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Rectangle 97"/>
                <p:cNvSpPr/>
                <p:nvPr/>
              </p:nvSpPr>
              <p:spPr>
                <a:xfrm rot="18573722">
                  <a:off x="5943961" y="5818126"/>
                  <a:ext cx="5486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Rectangle 98"/>
                <p:cNvSpPr/>
                <p:nvPr/>
              </p:nvSpPr>
              <p:spPr>
                <a:xfrm>
                  <a:off x="5474080" y="6024819"/>
                  <a:ext cx="5795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Rectangle 99"/>
                <p:cNvSpPr/>
                <p:nvPr/>
              </p:nvSpPr>
              <p:spPr>
                <a:xfrm rot="18573722">
                  <a:off x="5873444" y="5710588"/>
                  <a:ext cx="5029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Rectangle 100"/>
                <p:cNvSpPr/>
                <p:nvPr/>
              </p:nvSpPr>
              <p:spPr>
                <a:xfrm>
                  <a:off x="5241084" y="5901128"/>
                  <a:ext cx="7315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Rectangle 101"/>
                <p:cNvSpPr/>
                <p:nvPr/>
              </p:nvSpPr>
              <p:spPr>
                <a:xfrm>
                  <a:off x="4672841" y="5773496"/>
                  <a:ext cx="109728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Rectangle 102"/>
                <p:cNvSpPr/>
                <p:nvPr/>
              </p:nvSpPr>
              <p:spPr>
                <a:xfrm>
                  <a:off x="4249135" y="6228066"/>
                  <a:ext cx="7315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Rectangle 103"/>
                <p:cNvSpPr/>
                <p:nvPr/>
              </p:nvSpPr>
              <p:spPr>
                <a:xfrm>
                  <a:off x="4275999" y="6218922"/>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Rectangle 104"/>
                <p:cNvSpPr/>
                <p:nvPr/>
              </p:nvSpPr>
              <p:spPr>
                <a:xfrm>
                  <a:off x="5541206" y="6015675"/>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Rectangle 105"/>
                <p:cNvSpPr/>
                <p:nvPr/>
              </p:nvSpPr>
              <p:spPr>
                <a:xfrm>
                  <a:off x="4763481" y="5764352"/>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Rectangle 106"/>
                <p:cNvSpPr/>
                <p:nvPr/>
              </p:nvSpPr>
              <p:spPr>
                <a:xfrm>
                  <a:off x="6873355" y="5601519"/>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Rectangle 107"/>
                <p:cNvSpPr/>
                <p:nvPr/>
              </p:nvSpPr>
              <p:spPr>
                <a:xfrm>
                  <a:off x="4718284" y="5932619"/>
                  <a:ext cx="166705" cy="914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Rectangle 108"/>
                <p:cNvSpPr/>
                <p:nvPr/>
              </p:nvSpPr>
              <p:spPr>
                <a:xfrm>
                  <a:off x="4702997" y="5913723"/>
                  <a:ext cx="200025" cy="1285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10" name="Rectangle 109"/>
                <p:cNvSpPr/>
                <p:nvPr/>
              </p:nvSpPr>
              <p:spPr>
                <a:xfrm rot="5400000" flipH="1" flipV="1">
                  <a:off x="4692921" y="6067280"/>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Rectangle 110"/>
                <p:cNvSpPr/>
                <p:nvPr/>
              </p:nvSpPr>
              <p:spPr>
                <a:xfrm rot="5400000" flipH="1" flipV="1">
                  <a:off x="4738165" y="6067279"/>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Rectangle 111"/>
                <p:cNvSpPr/>
                <p:nvPr/>
              </p:nvSpPr>
              <p:spPr>
                <a:xfrm rot="5400000" flipH="1" flipV="1">
                  <a:off x="4785085" y="6067279"/>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Rectangle 112"/>
                <p:cNvSpPr/>
                <p:nvPr/>
              </p:nvSpPr>
              <p:spPr>
                <a:xfrm rot="5400000" flipH="1" flipV="1">
                  <a:off x="4830329" y="6067278"/>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Rectangle 113"/>
                <p:cNvSpPr/>
                <p:nvPr/>
              </p:nvSpPr>
              <p:spPr>
                <a:xfrm rot="5400000" flipH="1" flipV="1">
                  <a:off x="4871962" y="6067088"/>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Rectangle 114"/>
                <p:cNvSpPr/>
                <p:nvPr/>
              </p:nvSpPr>
              <p:spPr>
                <a:xfrm rot="5400000" flipH="1" flipV="1">
                  <a:off x="4688349" y="5880783"/>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Rectangle 115"/>
                <p:cNvSpPr/>
                <p:nvPr/>
              </p:nvSpPr>
              <p:spPr>
                <a:xfrm rot="5400000" flipH="1" flipV="1">
                  <a:off x="4733593" y="5880782"/>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Rectangle 116"/>
                <p:cNvSpPr/>
                <p:nvPr/>
              </p:nvSpPr>
              <p:spPr>
                <a:xfrm rot="5400000" flipH="1" flipV="1">
                  <a:off x="4780513" y="5880782"/>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Rectangle 117"/>
                <p:cNvSpPr/>
                <p:nvPr/>
              </p:nvSpPr>
              <p:spPr>
                <a:xfrm rot="5400000" flipH="1" flipV="1">
                  <a:off x="4825757" y="5880781"/>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Rectangle 118"/>
                <p:cNvSpPr/>
                <p:nvPr/>
              </p:nvSpPr>
              <p:spPr>
                <a:xfrm rot="5400000" flipH="1" flipV="1">
                  <a:off x="4867390" y="5880591"/>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0" name="Rectangle 119"/>
                <p:cNvSpPr/>
                <p:nvPr/>
              </p:nvSpPr>
              <p:spPr>
                <a:xfrm rot="18573722">
                  <a:off x="5193505" y="6160117"/>
                  <a:ext cx="35720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Rectangle 120"/>
                <p:cNvSpPr/>
                <p:nvPr/>
              </p:nvSpPr>
              <p:spPr>
                <a:xfrm rot="18573722">
                  <a:off x="4894816" y="6066098"/>
                  <a:ext cx="429768"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Rectangle 121"/>
                <p:cNvSpPr/>
                <p:nvPr/>
              </p:nvSpPr>
              <p:spPr>
                <a:xfrm>
                  <a:off x="4367585" y="5196916"/>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23" name="Rectangle 122"/>
                <p:cNvSpPr/>
                <p:nvPr/>
              </p:nvSpPr>
              <p:spPr>
                <a:xfrm>
                  <a:off x="4338710" y="5252575"/>
                  <a:ext cx="2743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Rectangle 123"/>
                <p:cNvSpPr/>
                <p:nvPr/>
              </p:nvSpPr>
              <p:spPr>
                <a:xfrm>
                  <a:off x="5486186" y="5757721"/>
                  <a:ext cx="114298" cy="49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25" name="Group 124"/>
                <p:cNvGrpSpPr/>
                <p:nvPr/>
              </p:nvGrpSpPr>
              <p:grpSpPr>
                <a:xfrm>
                  <a:off x="4321719" y="4745940"/>
                  <a:ext cx="478283" cy="115006"/>
                  <a:chOff x="2921000" y="2189868"/>
                  <a:chExt cx="478283" cy="115006"/>
                </a:xfrm>
                <a:grpFill/>
              </p:grpSpPr>
              <p:sp>
                <p:nvSpPr>
                  <p:cNvPr id="149" name="Oval 148"/>
                  <p:cNvSpPr/>
                  <p:nvPr/>
                </p:nvSpPr>
                <p:spPr>
                  <a:xfrm>
                    <a:off x="2921000"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0" name="Oval 149"/>
                  <p:cNvSpPr/>
                  <p:nvPr/>
                </p:nvSpPr>
                <p:spPr>
                  <a:xfrm>
                    <a:off x="2921000"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1" name="Oval 150"/>
                  <p:cNvSpPr/>
                  <p:nvPr/>
                </p:nvSpPr>
                <p:spPr>
                  <a:xfrm>
                    <a:off x="3011488"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2" name="Oval 151"/>
                  <p:cNvSpPr/>
                  <p:nvPr/>
                </p:nvSpPr>
                <p:spPr>
                  <a:xfrm>
                    <a:off x="3011488"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3" name="Oval 152"/>
                  <p:cNvSpPr/>
                  <p:nvPr/>
                </p:nvSpPr>
                <p:spPr>
                  <a:xfrm>
                    <a:off x="3101976" y="21916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4" name="Oval 153"/>
                  <p:cNvSpPr/>
                  <p:nvPr/>
                </p:nvSpPr>
                <p:spPr>
                  <a:xfrm>
                    <a:off x="3101976" y="227744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5" name="Oval 154"/>
                  <p:cNvSpPr/>
                  <p:nvPr/>
                </p:nvSpPr>
                <p:spPr>
                  <a:xfrm>
                    <a:off x="3192464" y="21916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6" name="Oval 155"/>
                  <p:cNvSpPr/>
                  <p:nvPr/>
                </p:nvSpPr>
                <p:spPr>
                  <a:xfrm>
                    <a:off x="3192464" y="227744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7" name="Oval 156"/>
                  <p:cNvSpPr/>
                  <p:nvPr/>
                </p:nvSpPr>
                <p:spPr>
                  <a:xfrm>
                    <a:off x="3281363"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8" name="Oval 157"/>
                  <p:cNvSpPr/>
                  <p:nvPr/>
                </p:nvSpPr>
                <p:spPr>
                  <a:xfrm>
                    <a:off x="3281363"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9" name="Oval 158"/>
                  <p:cNvSpPr/>
                  <p:nvPr/>
                </p:nvSpPr>
                <p:spPr>
                  <a:xfrm>
                    <a:off x="3371851"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0" name="Oval 159"/>
                  <p:cNvSpPr/>
                  <p:nvPr/>
                </p:nvSpPr>
                <p:spPr>
                  <a:xfrm>
                    <a:off x="3371851"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6" name="Rectangle 125"/>
                <p:cNvSpPr/>
                <p:nvPr/>
              </p:nvSpPr>
              <p:spPr>
                <a:xfrm>
                  <a:off x="5588744" y="4773090"/>
                  <a:ext cx="121729" cy="63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Rectangle 126"/>
                <p:cNvSpPr/>
                <p:nvPr/>
              </p:nvSpPr>
              <p:spPr>
                <a:xfrm>
                  <a:off x="5476242" y="479113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Rectangle 127"/>
                <p:cNvSpPr/>
                <p:nvPr/>
              </p:nvSpPr>
              <p:spPr>
                <a:xfrm rot="3026278" flipH="1">
                  <a:off x="5824611" y="4819343"/>
                  <a:ext cx="39003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Rectangle 128"/>
                <p:cNvSpPr/>
                <p:nvPr/>
              </p:nvSpPr>
              <p:spPr>
                <a:xfrm flipV="1">
                  <a:off x="4589989" y="4672465"/>
                  <a:ext cx="1311542" cy="14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Rectangle 129"/>
                <p:cNvSpPr/>
                <p:nvPr/>
              </p:nvSpPr>
              <p:spPr>
                <a:xfrm rot="13626139">
                  <a:off x="4105303" y="4457207"/>
                  <a:ext cx="580873"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1" name="Rectangle 130"/>
                <p:cNvSpPr/>
                <p:nvPr/>
              </p:nvSpPr>
              <p:spPr>
                <a:xfrm rot="3026278" flipH="1">
                  <a:off x="5922291" y="4728238"/>
                  <a:ext cx="3998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2" name="Rectangle 131"/>
                <p:cNvSpPr/>
                <p:nvPr/>
              </p:nvSpPr>
              <p:spPr>
                <a:xfrm>
                  <a:off x="4716629" y="4579672"/>
                  <a:ext cx="1287557"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 name="Rectangle 132"/>
                <p:cNvSpPr/>
                <p:nvPr/>
              </p:nvSpPr>
              <p:spPr>
                <a:xfrm rot="3026278" flipH="1">
                  <a:off x="4398682" y="4429087"/>
                  <a:ext cx="3998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4" name="Group 133"/>
                <p:cNvGrpSpPr/>
                <p:nvPr/>
              </p:nvGrpSpPr>
              <p:grpSpPr>
                <a:xfrm rot="5400000">
                  <a:off x="4722780" y="4386399"/>
                  <a:ext cx="186729" cy="128527"/>
                  <a:chOff x="4047804" y="1772930"/>
                  <a:chExt cx="186729" cy="128527"/>
                </a:xfrm>
                <a:grpFill/>
              </p:grpSpPr>
              <p:sp>
                <p:nvSpPr>
                  <p:cNvPr id="146" name="Rectangle 145"/>
                  <p:cNvSpPr/>
                  <p:nvPr/>
                </p:nvSpPr>
                <p:spPr>
                  <a:xfrm>
                    <a:off x="4070718" y="1779720"/>
                    <a:ext cx="147734" cy="117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7" name="Rectangle 146"/>
                  <p:cNvSpPr/>
                  <p:nvPr/>
                </p:nvSpPr>
                <p:spPr>
                  <a:xfrm>
                    <a:off x="4216245" y="1772951"/>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148" name="Rectangle 147"/>
                  <p:cNvSpPr/>
                  <p:nvPr/>
                </p:nvSpPr>
                <p:spPr>
                  <a:xfrm>
                    <a:off x="4047804" y="1772930"/>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grpSp>
            <p:sp>
              <p:nvSpPr>
                <p:cNvPr id="135" name="Rectangle 134"/>
                <p:cNvSpPr/>
                <p:nvPr/>
              </p:nvSpPr>
              <p:spPr>
                <a:xfrm rot="3026278" flipH="1">
                  <a:off x="5726518" y="4505277"/>
                  <a:ext cx="736657"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6" name="Rectangle 135"/>
                <p:cNvSpPr/>
                <p:nvPr/>
              </p:nvSpPr>
              <p:spPr>
                <a:xfrm>
                  <a:off x="4890250" y="4226368"/>
                  <a:ext cx="978904"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7" name="Rectangle 136"/>
                <p:cNvSpPr/>
                <p:nvPr/>
              </p:nvSpPr>
              <p:spPr>
                <a:xfrm>
                  <a:off x="6872498" y="5509248"/>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8" name="Rectangle 137"/>
                <p:cNvSpPr/>
                <p:nvPr/>
              </p:nvSpPr>
              <p:spPr>
                <a:xfrm>
                  <a:off x="6873355" y="5415398"/>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9" name="Rectangle 138"/>
                <p:cNvSpPr/>
                <p:nvPr/>
              </p:nvSpPr>
              <p:spPr>
                <a:xfrm>
                  <a:off x="6872498" y="532312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0" name="Rectangle 139"/>
                <p:cNvSpPr/>
                <p:nvPr/>
              </p:nvSpPr>
              <p:spPr>
                <a:xfrm>
                  <a:off x="6873355" y="523372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1" name="Rectangle 140"/>
                <p:cNvSpPr/>
                <p:nvPr/>
              </p:nvSpPr>
              <p:spPr>
                <a:xfrm>
                  <a:off x="6872498" y="514145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2" name="Rectangle 141"/>
                <p:cNvSpPr/>
                <p:nvPr/>
              </p:nvSpPr>
              <p:spPr>
                <a:xfrm>
                  <a:off x="6873355" y="504760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 name="Rectangle 142"/>
                <p:cNvSpPr/>
                <p:nvPr/>
              </p:nvSpPr>
              <p:spPr>
                <a:xfrm>
                  <a:off x="6872498" y="4955335"/>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4" name="Rectangle 143"/>
                <p:cNvSpPr/>
                <p:nvPr/>
              </p:nvSpPr>
              <p:spPr>
                <a:xfrm>
                  <a:off x="6873355" y="487134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5" name="Rectangle 144"/>
                <p:cNvSpPr/>
                <p:nvPr/>
              </p:nvSpPr>
              <p:spPr>
                <a:xfrm>
                  <a:off x="6872498" y="477907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86" name="Rectangle 85"/>
            <p:cNvSpPr/>
            <p:nvPr userDrawn="1"/>
          </p:nvSpPr>
          <p:spPr>
            <a:xfrm flipV="1">
              <a:off x="11761202" y="889653"/>
              <a:ext cx="27432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Rectangle 86"/>
            <p:cNvSpPr/>
            <p:nvPr userDrawn="1"/>
          </p:nvSpPr>
          <p:spPr>
            <a:xfrm flipV="1">
              <a:off x="11851138" y="768705"/>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Rectangle 87"/>
            <p:cNvSpPr/>
            <p:nvPr userDrawn="1"/>
          </p:nvSpPr>
          <p:spPr>
            <a:xfrm flipV="1">
              <a:off x="11850962" y="711204"/>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Rectangle 88"/>
            <p:cNvSpPr/>
            <p:nvPr userDrawn="1"/>
          </p:nvSpPr>
          <p:spPr>
            <a:xfrm flipV="1">
              <a:off x="11767284" y="654317"/>
              <a:ext cx="27432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161"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68313" y="434670"/>
            <a:ext cx="4543200" cy="729120"/>
          </a:xfrm>
          <a:prstGeom prst="rect">
            <a:avLst/>
          </a:prstGeom>
          <a:noFill/>
          <a:extLst>
            <a:ext uri="{909E8E84-426E-40DD-AFC4-6F175D3DCCD1}">
              <a14:hiddenFill xmlns:a14="http://schemas.microsoft.com/office/drawing/2010/main">
                <a:solidFill>
                  <a:srgbClr val="FFFFFF"/>
                </a:solidFill>
              </a14:hiddenFill>
            </a:ext>
          </a:extLst>
        </p:spPr>
      </p:pic>
      <p:grpSp>
        <p:nvGrpSpPr>
          <p:cNvPr id="162" name="Group 161"/>
          <p:cNvGrpSpPr/>
          <p:nvPr userDrawn="1"/>
        </p:nvGrpSpPr>
        <p:grpSpPr>
          <a:xfrm>
            <a:off x="8687063" y="1682621"/>
            <a:ext cx="3074395" cy="2060440"/>
            <a:chOff x="5701703" y="682760"/>
            <a:chExt cx="3074395" cy="2060440"/>
          </a:xfrm>
        </p:grpSpPr>
        <p:sp>
          <p:nvSpPr>
            <p:cNvPr id="163" name="Freeform 162"/>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64" name="Picture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165" name="Picture 16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18989" y="6248784"/>
            <a:ext cx="4698000" cy="228799"/>
          </a:xfrm>
          <a:prstGeom prst="rect">
            <a:avLst/>
          </a:prstGeom>
          <a:noFill/>
          <a:ln>
            <a:noFill/>
          </a:ln>
        </p:spPr>
      </p:pic>
      <p:pic>
        <p:nvPicPr>
          <p:cNvPr id="166" name="Picture 165"/>
          <p:cNvPicPr>
            <a:picLocks noChangeAspect="1"/>
          </p:cNvPicPr>
          <p:nvPr userDrawn="1"/>
        </p:nvPicPr>
        <p:blipFill rotWithShape="1">
          <a:blip r:embed="rId6"/>
          <a:srcRect l="34261" b="32713"/>
          <a:stretch/>
        </p:blipFill>
        <p:spPr>
          <a:xfrm>
            <a:off x="0" y="2718925"/>
            <a:ext cx="3875544" cy="4139077"/>
          </a:xfrm>
          <a:prstGeom prst="rect">
            <a:avLst/>
          </a:prstGeom>
        </p:spPr>
      </p:pic>
    </p:spTree>
    <p:extLst>
      <p:ext uri="{BB962C8B-B14F-4D97-AF65-F5344CB8AC3E}">
        <p14:creationId xmlns:p14="http://schemas.microsoft.com/office/powerpoint/2010/main" val="1649015112"/>
      </p:ext>
    </p:extLst>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093EB1-D503-4E84-8A6C-B265805242E3}"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487517479"/>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93EB1-D503-4E84-8A6C-B265805242E3}"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1755614749"/>
      </p:ext>
    </p:extLst>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93EB1-D503-4E84-8A6C-B265805242E3}"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1261009052"/>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93EB1-D503-4E84-8A6C-B265805242E3}"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F587B-0486-4634-B66E-ECB9816C1CA1}" type="slidenum">
              <a:rPr lang="en-US" smtClean="0"/>
              <a:t>‹#›</a:t>
            </a:fld>
            <a:endParaRPr lang="en-US"/>
          </a:p>
        </p:txBody>
      </p:sp>
      <p:pic>
        <p:nvPicPr>
          <p:cNvPr id="32" name="Picture 31"/>
          <p:cNvPicPr>
            <a:picLocks noChangeAspect="1"/>
          </p:cNvPicPr>
          <p:nvPr userDrawn="1"/>
        </p:nvPicPr>
        <p:blipFill>
          <a:blip r:embed="rId2"/>
          <a:stretch>
            <a:fillRect/>
          </a:stretch>
        </p:blipFill>
        <p:spPr>
          <a:xfrm>
            <a:off x="0" y="857"/>
            <a:ext cx="12192000" cy="6844873"/>
          </a:xfrm>
          <a:prstGeom prst="rect">
            <a:avLst/>
          </a:prstGeom>
        </p:spPr>
      </p:pic>
      <p:sp>
        <p:nvSpPr>
          <p:cNvPr id="308" name="Rectangle 307"/>
          <p:cNvSpPr/>
          <p:nvPr userDrawn="1"/>
        </p:nvSpPr>
        <p:spPr>
          <a:xfrm rot="10800000" flipV="1">
            <a:off x="7135091" y="-12878"/>
            <a:ext cx="5056909" cy="4197927"/>
          </a:xfrm>
          <a:prstGeom prst="rect">
            <a:avLst/>
          </a:prstGeom>
          <a:gradFill flip="none" rotWithShape="1">
            <a:gsLst>
              <a:gs pos="38000">
                <a:srgbClr val="5B9BD5">
                  <a:lumMod val="0"/>
                  <a:alpha val="0"/>
                </a:srgbClr>
              </a:gs>
              <a:gs pos="0">
                <a:srgbClr val="5B9BD5">
                  <a:lumMod val="0"/>
                </a:srgbClr>
              </a:gs>
            </a:gsLst>
            <a:lin ang="3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below gradient"/>
          <p:cNvSpPr/>
          <p:nvPr userDrawn="1"/>
        </p:nvSpPr>
        <p:spPr>
          <a:xfrm flipH="1">
            <a:off x="1" y="1"/>
            <a:ext cx="12192000" cy="6845730"/>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below gradient"/>
          <p:cNvSpPr/>
          <p:nvPr userDrawn="1"/>
        </p:nvSpPr>
        <p:spPr>
          <a:xfrm flipV="1">
            <a:off x="0" y="858"/>
            <a:ext cx="12192000" cy="6857752"/>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p:cNvSpPr/>
          <p:nvPr userDrawn="1"/>
        </p:nvSpPr>
        <p:spPr>
          <a:xfrm>
            <a:off x="985" y="-7414"/>
            <a:ext cx="12191015" cy="6866024"/>
          </a:xfrm>
          <a:prstGeom prst="rect">
            <a:avLst/>
          </a:prstGeom>
          <a:solidFill>
            <a:srgbClr val="276195">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1" y="1329830"/>
            <a:ext cx="12190211" cy="55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31" name="Group 230"/>
          <p:cNvGrpSpPr/>
          <p:nvPr userDrawn="1"/>
        </p:nvGrpSpPr>
        <p:grpSpPr>
          <a:xfrm>
            <a:off x="10282585" y="53749"/>
            <a:ext cx="1909415" cy="1409079"/>
            <a:chOff x="10183164" y="72799"/>
            <a:chExt cx="1909415" cy="1409079"/>
          </a:xfrm>
        </p:grpSpPr>
        <p:grpSp>
          <p:nvGrpSpPr>
            <p:cNvPr id="232" name="Group 231"/>
            <p:cNvGrpSpPr/>
            <p:nvPr userDrawn="1"/>
          </p:nvGrpSpPr>
          <p:grpSpPr>
            <a:xfrm>
              <a:off x="10183164" y="72799"/>
              <a:ext cx="1909415" cy="1409079"/>
              <a:chOff x="10280795" y="-34358"/>
              <a:chExt cx="1909415" cy="1409079"/>
            </a:xfrm>
          </p:grpSpPr>
          <p:pic>
            <p:nvPicPr>
              <p:cNvPr id="237" name="Picture 2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0795" y="428549"/>
                <a:ext cx="1615465" cy="451467"/>
              </a:xfrm>
              <a:prstGeom prst="rect">
                <a:avLst/>
              </a:prstGeom>
            </p:spPr>
          </p:pic>
          <p:grpSp>
            <p:nvGrpSpPr>
              <p:cNvPr id="238" name="Group 237"/>
              <p:cNvGrpSpPr/>
              <p:nvPr userDrawn="1"/>
            </p:nvGrpSpPr>
            <p:grpSpPr>
              <a:xfrm flipV="1">
                <a:off x="10452210" y="-34358"/>
                <a:ext cx="1738000" cy="1409079"/>
                <a:chOff x="4249135" y="4146092"/>
                <a:chExt cx="2715724" cy="2201769"/>
              </a:xfrm>
              <a:solidFill>
                <a:schemeClr val="bg1"/>
              </a:solidFill>
            </p:grpSpPr>
            <p:sp>
              <p:nvSpPr>
                <p:cNvPr id="239" name="Rectangle 238"/>
                <p:cNvSpPr/>
                <p:nvPr/>
              </p:nvSpPr>
              <p:spPr>
                <a:xfrm>
                  <a:off x="6385304" y="5609844"/>
                  <a:ext cx="5795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0" name="Rectangle 239"/>
                <p:cNvSpPr/>
                <p:nvPr/>
              </p:nvSpPr>
              <p:spPr>
                <a:xfrm>
                  <a:off x="6278152" y="5519239"/>
                  <a:ext cx="68580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1" name="Rectangle 240"/>
                <p:cNvSpPr/>
                <p:nvPr/>
              </p:nvSpPr>
              <p:spPr>
                <a:xfrm>
                  <a:off x="6584926" y="5151696"/>
                  <a:ext cx="285761" cy="14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2" name="Rectangle 241"/>
                <p:cNvSpPr/>
                <p:nvPr/>
              </p:nvSpPr>
              <p:spPr>
                <a:xfrm>
                  <a:off x="6326354" y="4785693"/>
                  <a:ext cx="638505"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3" name="Rectangle 242"/>
                <p:cNvSpPr/>
                <p:nvPr/>
              </p:nvSpPr>
              <p:spPr>
                <a:xfrm>
                  <a:off x="6243009" y="4877131"/>
                  <a:ext cx="7218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4" name="Rectangle 243"/>
                <p:cNvSpPr/>
                <p:nvPr/>
              </p:nvSpPr>
              <p:spPr>
                <a:xfrm>
                  <a:off x="6140617" y="4968570"/>
                  <a:ext cx="82424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5" name="Rectangle 244"/>
                <p:cNvSpPr/>
                <p:nvPr/>
              </p:nvSpPr>
              <p:spPr>
                <a:xfrm rot="18573722">
                  <a:off x="5943961" y="5818126"/>
                  <a:ext cx="5486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6" name="Rectangle 245"/>
                <p:cNvSpPr/>
                <p:nvPr/>
              </p:nvSpPr>
              <p:spPr>
                <a:xfrm>
                  <a:off x="5474080" y="6024819"/>
                  <a:ext cx="579549"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7" name="Rectangle 246"/>
                <p:cNvSpPr/>
                <p:nvPr/>
              </p:nvSpPr>
              <p:spPr>
                <a:xfrm rot="18573722">
                  <a:off x="5873444" y="5710588"/>
                  <a:ext cx="5029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8" name="Rectangle 247"/>
                <p:cNvSpPr/>
                <p:nvPr/>
              </p:nvSpPr>
              <p:spPr>
                <a:xfrm>
                  <a:off x="5241084" y="5901128"/>
                  <a:ext cx="7315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9" name="Rectangle 248"/>
                <p:cNvSpPr/>
                <p:nvPr/>
              </p:nvSpPr>
              <p:spPr>
                <a:xfrm>
                  <a:off x="4672841" y="5773496"/>
                  <a:ext cx="109728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0" name="Rectangle 249"/>
                <p:cNvSpPr/>
                <p:nvPr/>
              </p:nvSpPr>
              <p:spPr>
                <a:xfrm>
                  <a:off x="4249135" y="6228066"/>
                  <a:ext cx="73152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1" name="Rectangle 250"/>
                <p:cNvSpPr/>
                <p:nvPr/>
              </p:nvSpPr>
              <p:spPr>
                <a:xfrm>
                  <a:off x="4275999" y="6218922"/>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2" name="Rectangle 251"/>
                <p:cNvSpPr/>
                <p:nvPr/>
              </p:nvSpPr>
              <p:spPr>
                <a:xfrm>
                  <a:off x="5541206" y="6015675"/>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3" name="Rectangle 252"/>
                <p:cNvSpPr/>
                <p:nvPr/>
              </p:nvSpPr>
              <p:spPr>
                <a:xfrm>
                  <a:off x="4763481" y="5764352"/>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4" name="Rectangle 253"/>
                <p:cNvSpPr/>
                <p:nvPr/>
              </p:nvSpPr>
              <p:spPr>
                <a:xfrm>
                  <a:off x="6873355" y="5601519"/>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5" name="Rectangle 254"/>
                <p:cNvSpPr/>
                <p:nvPr/>
              </p:nvSpPr>
              <p:spPr>
                <a:xfrm>
                  <a:off x="4718284" y="5932619"/>
                  <a:ext cx="166705" cy="914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6" name="Rectangle 255"/>
                <p:cNvSpPr/>
                <p:nvPr/>
              </p:nvSpPr>
              <p:spPr>
                <a:xfrm>
                  <a:off x="4702997" y="5913723"/>
                  <a:ext cx="200025" cy="1285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257" name="Rectangle 256"/>
                <p:cNvSpPr/>
                <p:nvPr/>
              </p:nvSpPr>
              <p:spPr>
                <a:xfrm rot="5400000" flipH="1" flipV="1">
                  <a:off x="4692921" y="6067280"/>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8" name="Rectangle 257"/>
                <p:cNvSpPr/>
                <p:nvPr/>
              </p:nvSpPr>
              <p:spPr>
                <a:xfrm rot="5400000" flipH="1" flipV="1">
                  <a:off x="4738165" y="6067279"/>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9" name="Rectangle 258"/>
                <p:cNvSpPr/>
                <p:nvPr/>
              </p:nvSpPr>
              <p:spPr>
                <a:xfrm rot="5400000" flipH="1" flipV="1">
                  <a:off x="4785085" y="6067279"/>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0" name="Rectangle 259"/>
                <p:cNvSpPr/>
                <p:nvPr/>
              </p:nvSpPr>
              <p:spPr>
                <a:xfrm rot="5400000" flipH="1" flipV="1">
                  <a:off x="4830329" y="6067278"/>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1" name="Rectangle 260"/>
                <p:cNvSpPr/>
                <p:nvPr/>
              </p:nvSpPr>
              <p:spPr>
                <a:xfrm rot="5400000" flipH="1" flipV="1">
                  <a:off x="4871962" y="6067088"/>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2" name="Rectangle 261"/>
                <p:cNvSpPr/>
                <p:nvPr/>
              </p:nvSpPr>
              <p:spPr>
                <a:xfrm rot="5400000" flipH="1" flipV="1">
                  <a:off x="4688349" y="5880783"/>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3" name="Rectangle 262"/>
                <p:cNvSpPr/>
                <p:nvPr/>
              </p:nvSpPr>
              <p:spPr>
                <a:xfrm rot="5400000" flipH="1" flipV="1">
                  <a:off x="4733593" y="5880782"/>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4" name="Rectangle 263"/>
                <p:cNvSpPr/>
                <p:nvPr/>
              </p:nvSpPr>
              <p:spPr>
                <a:xfrm rot="5400000" flipH="1" flipV="1">
                  <a:off x="4780513" y="5880782"/>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5" name="Rectangle 264"/>
                <p:cNvSpPr/>
                <p:nvPr/>
              </p:nvSpPr>
              <p:spPr>
                <a:xfrm rot="5400000" flipH="1" flipV="1">
                  <a:off x="4825757" y="5880781"/>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6" name="Rectangle 265"/>
                <p:cNvSpPr/>
                <p:nvPr/>
              </p:nvSpPr>
              <p:spPr>
                <a:xfrm rot="5400000" flipH="1" flipV="1">
                  <a:off x="4867390" y="5880591"/>
                  <a:ext cx="45720" cy="9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7" name="Rectangle 266"/>
                <p:cNvSpPr/>
                <p:nvPr/>
              </p:nvSpPr>
              <p:spPr>
                <a:xfrm rot="18573722">
                  <a:off x="5193505" y="6160117"/>
                  <a:ext cx="357201"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Rectangle 267"/>
                <p:cNvSpPr/>
                <p:nvPr/>
              </p:nvSpPr>
              <p:spPr>
                <a:xfrm rot="18573722">
                  <a:off x="4894816" y="6066098"/>
                  <a:ext cx="429768"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9" name="Rectangle 268"/>
                <p:cNvSpPr/>
                <p:nvPr/>
              </p:nvSpPr>
              <p:spPr>
                <a:xfrm>
                  <a:off x="4367585" y="5196916"/>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270" name="Rectangle 269"/>
                <p:cNvSpPr/>
                <p:nvPr/>
              </p:nvSpPr>
              <p:spPr>
                <a:xfrm>
                  <a:off x="4338710" y="5252575"/>
                  <a:ext cx="2743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1" name="Rectangle 270"/>
                <p:cNvSpPr/>
                <p:nvPr/>
              </p:nvSpPr>
              <p:spPr>
                <a:xfrm>
                  <a:off x="5486186" y="5757721"/>
                  <a:ext cx="114298" cy="49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72" name="Group 271"/>
                <p:cNvGrpSpPr/>
                <p:nvPr/>
              </p:nvGrpSpPr>
              <p:grpSpPr>
                <a:xfrm>
                  <a:off x="4321719" y="4745940"/>
                  <a:ext cx="478283" cy="115006"/>
                  <a:chOff x="2921000" y="2189868"/>
                  <a:chExt cx="478283" cy="115006"/>
                </a:xfrm>
                <a:grpFill/>
              </p:grpSpPr>
              <p:sp>
                <p:nvSpPr>
                  <p:cNvPr id="296" name="Oval 295"/>
                  <p:cNvSpPr/>
                  <p:nvPr/>
                </p:nvSpPr>
                <p:spPr>
                  <a:xfrm>
                    <a:off x="2921000"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7" name="Oval 296"/>
                  <p:cNvSpPr/>
                  <p:nvPr/>
                </p:nvSpPr>
                <p:spPr>
                  <a:xfrm>
                    <a:off x="2921000"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8" name="Oval 297"/>
                  <p:cNvSpPr/>
                  <p:nvPr/>
                </p:nvSpPr>
                <p:spPr>
                  <a:xfrm>
                    <a:off x="3011488"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9" name="Oval 298"/>
                  <p:cNvSpPr/>
                  <p:nvPr/>
                </p:nvSpPr>
                <p:spPr>
                  <a:xfrm>
                    <a:off x="3011488"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0" name="Oval 299"/>
                  <p:cNvSpPr/>
                  <p:nvPr/>
                </p:nvSpPr>
                <p:spPr>
                  <a:xfrm>
                    <a:off x="3101976" y="21916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1" name="Oval 300"/>
                  <p:cNvSpPr/>
                  <p:nvPr/>
                </p:nvSpPr>
                <p:spPr>
                  <a:xfrm>
                    <a:off x="3101976" y="227744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2" name="Oval 301"/>
                  <p:cNvSpPr/>
                  <p:nvPr/>
                </p:nvSpPr>
                <p:spPr>
                  <a:xfrm>
                    <a:off x="3192464" y="21916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3" name="Oval 302"/>
                  <p:cNvSpPr/>
                  <p:nvPr/>
                </p:nvSpPr>
                <p:spPr>
                  <a:xfrm>
                    <a:off x="3192464" y="227744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4" name="Oval 303"/>
                  <p:cNvSpPr/>
                  <p:nvPr/>
                </p:nvSpPr>
                <p:spPr>
                  <a:xfrm>
                    <a:off x="3281363"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5" name="Oval 304"/>
                  <p:cNvSpPr/>
                  <p:nvPr/>
                </p:nvSpPr>
                <p:spPr>
                  <a:xfrm>
                    <a:off x="3281363"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6" name="Oval 305"/>
                  <p:cNvSpPr/>
                  <p:nvPr/>
                </p:nvSpPr>
                <p:spPr>
                  <a:xfrm>
                    <a:off x="3371851" y="21898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7" name="Oval 306"/>
                  <p:cNvSpPr/>
                  <p:nvPr/>
                </p:nvSpPr>
                <p:spPr>
                  <a:xfrm>
                    <a:off x="3371851" y="227566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73" name="Rectangle 272"/>
                <p:cNvSpPr/>
                <p:nvPr/>
              </p:nvSpPr>
              <p:spPr>
                <a:xfrm>
                  <a:off x="5588744" y="4773090"/>
                  <a:ext cx="121729" cy="63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4" name="Rectangle 273"/>
                <p:cNvSpPr/>
                <p:nvPr/>
              </p:nvSpPr>
              <p:spPr>
                <a:xfrm>
                  <a:off x="5476242" y="479113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5" name="Rectangle 274"/>
                <p:cNvSpPr/>
                <p:nvPr/>
              </p:nvSpPr>
              <p:spPr>
                <a:xfrm rot="3026278" flipH="1">
                  <a:off x="5824611" y="4819343"/>
                  <a:ext cx="390032"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6" name="Rectangle 275"/>
                <p:cNvSpPr/>
                <p:nvPr/>
              </p:nvSpPr>
              <p:spPr>
                <a:xfrm flipV="1">
                  <a:off x="4589989" y="4672465"/>
                  <a:ext cx="1311542" cy="14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7" name="Rectangle 276"/>
                <p:cNvSpPr/>
                <p:nvPr/>
              </p:nvSpPr>
              <p:spPr>
                <a:xfrm rot="13626139">
                  <a:off x="4105303" y="4457207"/>
                  <a:ext cx="580873"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8" name="Rectangle 277"/>
                <p:cNvSpPr/>
                <p:nvPr/>
              </p:nvSpPr>
              <p:spPr>
                <a:xfrm rot="3026278" flipH="1">
                  <a:off x="5922291" y="4728238"/>
                  <a:ext cx="3998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9" name="Rectangle 278"/>
                <p:cNvSpPr/>
                <p:nvPr/>
              </p:nvSpPr>
              <p:spPr>
                <a:xfrm>
                  <a:off x="4716629" y="4579672"/>
                  <a:ext cx="1287557"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0" name="Rectangle 279"/>
                <p:cNvSpPr/>
                <p:nvPr/>
              </p:nvSpPr>
              <p:spPr>
                <a:xfrm rot="3026278" flipH="1">
                  <a:off x="4398682" y="4429087"/>
                  <a:ext cx="399840"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81" name="Group 280"/>
                <p:cNvGrpSpPr/>
                <p:nvPr/>
              </p:nvGrpSpPr>
              <p:grpSpPr>
                <a:xfrm rot="5400000">
                  <a:off x="4722780" y="4386399"/>
                  <a:ext cx="186729" cy="128527"/>
                  <a:chOff x="4047804" y="1772930"/>
                  <a:chExt cx="186729" cy="128527"/>
                </a:xfrm>
                <a:grpFill/>
              </p:grpSpPr>
              <p:sp>
                <p:nvSpPr>
                  <p:cNvPr id="293" name="Rectangle 292"/>
                  <p:cNvSpPr/>
                  <p:nvPr/>
                </p:nvSpPr>
                <p:spPr>
                  <a:xfrm>
                    <a:off x="4070718" y="1779720"/>
                    <a:ext cx="147734" cy="117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4" name="Rectangle 293"/>
                  <p:cNvSpPr/>
                  <p:nvPr/>
                </p:nvSpPr>
                <p:spPr>
                  <a:xfrm>
                    <a:off x="4216245" y="1772951"/>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295" name="Rectangle 294"/>
                  <p:cNvSpPr/>
                  <p:nvPr/>
                </p:nvSpPr>
                <p:spPr>
                  <a:xfrm>
                    <a:off x="4047804" y="1772930"/>
                    <a:ext cx="18288" cy="12850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grpSp>
            <p:sp>
              <p:nvSpPr>
                <p:cNvPr id="282" name="Rectangle 281"/>
                <p:cNvSpPr/>
                <p:nvPr/>
              </p:nvSpPr>
              <p:spPr>
                <a:xfrm rot="3026278" flipH="1">
                  <a:off x="5726518" y="4505277"/>
                  <a:ext cx="736657"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3" name="Rectangle 282"/>
                <p:cNvSpPr/>
                <p:nvPr/>
              </p:nvSpPr>
              <p:spPr>
                <a:xfrm>
                  <a:off x="4890250" y="4226368"/>
                  <a:ext cx="978904" cy="182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4" name="Rectangle 283"/>
                <p:cNvSpPr/>
                <p:nvPr/>
              </p:nvSpPr>
              <p:spPr>
                <a:xfrm>
                  <a:off x="6872498" y="5509248"/>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5" name="Rectangle 284"/>
                <p:cNvSpPr/>
                <p:nvPr/>
              </p:nvSpPr>
              <p:spPr>
                <a:xfrm>
                  <a:off x="6873355" y="5415398"/>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6" name="Rectangle 285"/>
                <p:cNvSpPr/>
                <p:nvPr/>
              </p:nvSpPr>
              <p:spPr>
                <a:xfrm>
                  <a:off x="6872498" y="532312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7" name="Rectangle 286"/>
                <p:cNvSpPr/>
                <p:nvPr/>
              </p:nvSpPr>
              <p:spPr>
                <a:xfrm>
                  <a:off x="6873355" y="523372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8" name="Rectangle 287"/>
                <p:cNvSpPr/>
                <p:nvPr/>
              </p:nvSpPr>
              <p:spPr>
                <a:xfrm>
                  <a:off x="6872498" y="514145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9" name="Rectangle 288"/>
                <p:cNvSpPr/>
                <p:nvPr/>
              </p:nvSpPr>
              <p:spPr>
                <a:xfrm>
                  <a:off x="6873355" y="504760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0" name="Rectangle 289"/>
                <p:cNvSpPr/>
                <p:nvPr/>
              </p:nvSpPr>
              <p:spPr>
                <a:xfrm>
                  <a:off x="6872498" y="4955335"/>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1" name="Rectangle 290"/>
                <p:cNvSpPr/>
                <p:nvPr/>
              </p:nvSpPr>
              <p:spPr>
                <a:xfrm>
                  <a:off x="6873355" y="4871347"/>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2" name="Rectangle 291"/>
                <p:cNvSpPr/>
                <p:nvPr/>
              </p:nvSpPr>
              <p:spPr>
                <a:xfrm>
                  <a:off x="6872498" y="4779076"/>
                  <a:ext cx="91440" cy="36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233" name="Rectangle 232"/>
            <p:cNvSpPr/>
            <p:nvPr userDrawn="1"/>
          </p:nvSpPr>
          <p:spPr>
            <a:xfrm flipV="1">
              <a:off x="11761202" y="889653"/>
              <a:ext cx="27432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4" name="Rectangle 233"/>
            <p:cNvSpPr/>
            <p:nvPr userDrawn="1"/>
          </p:nvSpPr>
          <p:spPr>
            <a:xfrm flipV="1">
              <a:off x="11851138" y="768705"/>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 name="Rectangle 234"/>
            <p:cNvSpPr/>
            <p:nvPr userDrawn="1"/>
          </p:nvSpPr>
          <p:spPr>
            <a:xfrm flipV="1">
              <a:off x="11850962" y="711204"/>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6" name="Rectangle 235"/>
            <p:cNvSpPr/>
            <p:nvPr userDrawn="1"/>
          </p:nvSpPr>
          <p:spPr>
            <a:xfrm flipV="1">
              <a:off x="11767284" y="654317"/>
              <a:ext cx="27432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09" name="Slide Number Placeholder 2"/>
          <p:cNvSpPr txBox="1">
            <a:spLocks/>
          </p:cNvSpPr>
          <p:nvPr userDrawn="1"/>
        </p:nvSpPr>
        <p:spPr>
          <a:xfrm>
            <a:off x="11097760" y="6432776"/>
            <a:ext cx="920069" cy="36353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3954299-DE52-47A8-A04E-69FC1668FE8B}" type="slidenum">
              <a:rPr lang="en-US" smtClean="0"/>
              <a:pPr/>
              <a:t>‹#›</a:t>
            </a:fld>
            <a:endParaRPr lang="en-US" dirty="0"/>
          </a:p>
        </p:txBody>
      </p:sp>
      <p:sp>
        <p:nvSpPr>
          <p:cNvPr id="310" name="Footer Placeholder 3"/>
          <p:cNvSpPr txBox="1">
            <a:spLocks/>
          </p:cNvSpPr>
          <p:nvPr userDrawn="1"/>
        </p:nvSpPr>
        <p:spPr>
          <a:xfrm>
            <a:off x="152400" y="6385945"/>
            <a:ext cx="4489450" cy="457200"/>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Copyright © 2016 Accenture All Rights Reserved.</a:t>
            </a:r>
            <a:endParaRPr lang="en-US" dirty="0"/>
          </a:p>
        </p:txBody>
      </p:sp>
    </p:spTree>
    <p:extLst>
      <p:ext uri="{BB962C8B-B14F-4D97-AF65-F5344CB8AC3E}">
        <p14:creationId xmlns:p14="http://schemas.microsoft.com/office/powerpoint/2010/main" val="3582081349"/>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093EB1-D503-4E84-8A6C-B265805242E3}"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3253368171"/>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093EB1-D503-4E84-8A6C-B265805242E3}"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658885405"/>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093EB1-D503-4E84-8A6C-B265805242E3}"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2285198810"/>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093EB1-D503-4E84-8A6C-B265805242E3}" type="datetimeFigureOut">
              <a:rPr lang="en-US" smtClean="0"/>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493569571"/>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093EB1-D503-4E84-8A6C-B265805242E3}" type="datetimeFigureOut">
              <a:rPr lang="en-US" smtClean="0"/>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1685455809"/>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093EB1-D503-4E84-8A6C-B265805242E3}" type="datetimeFigureOut">
              <a:rPr lang="en-US" smtClean="0"/>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3135591276"/>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093EB1-D503-4E84-8A6C-B265805242E3}"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F587B-0486-4634-B66E-ECB9816C1CA1}" type="slidenum">
              <a:rPr lang="en-US" smtClean="0"/>
              <a:t>‹#›</a:t>
            </a:fld>
            <a:endParaRPr lang="en-US"/>
          </a:p>
        </p:txBody>
      </p:sp>
    </p:spTree>
    <p:extLst>
      <p:ext uri="{BB962C8B-B14F-4D97-AF65-F5344CB8AC3E}">
        <p14:creationId xmlns:p14="http://schemas.microsoft.com/office/powerpoint/2010/main" val="1912006146"/>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93EB1-D503-4E84-8A6C-B265805242E3}" type="datetimeFigureOut">
              <a:rPr lang="en-US" smtClean="0"/>
              <a:t>5/8/2017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F587B-0486-4634-B66E-ECB9816C1CA1}" type="slidenum">
              <a:rPr lang="en-US" smtClean="0"/>
              <a:t>‹#›</a:t>
            </a:fld>
            <a:endParaRPr lang="en-US"/>
          </a:p>
        </p:txBody>
      </p:sp>
    </p:spTree>
    <p:extLst>
      <p:ext uri="{BB962C8B-B14F-4D97-AF65-F5344CB8AC3E}">
        <p14:creationId xmlns:p14="http://schemas.microsoft.com/office/powerpoint/2010/main" val="2985051077"/>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73"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ransition>
    <p:fade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ws.amazon.com/console" TargetMode="External"/><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www.flaticon.com/authors/freepik"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9.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azon web servic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803" y="1448360"/>
            <a:ext cx="3882195" cy="141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152583"/>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Services</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Amazon Web Services?</a:t>
            </a:r>
          </a:p>
        </p:txBody>
      </p:sp>
      <p:pic>
        <p:nvPicPr>
          <p:cNvPr id="8" name="Picture 7"/>
          <p:cNvPicPr>
            <a:picLocks noChangeAspect="1"/>
          </p:cNvPicPr>
          <p:nvPr/>
        </p:nvPicPr>
        <p:blipFill>
          <a:blip r:embed="rId3"/>
          <a:stretch>
            <a:fillRect/>
          </a:stretch>
        </p:blipFill>
        <p:spPr>
          <a:xfrm>
            <a:off x="1920034" y="1582185"/>
            <a:ext cx="8415324" cy="4982500"/>
          </a:xfrm>
          <a:prstGeom prst="rect">
            <a:avLst/>
          </a:prstGeom>
        </p:spPr>
      </p:pic>
      <p:sp>
        <p:nvSpPr>
          <p:cNvPr id="2" name="Rectangle 1"/>
          <p:cNvSpPr/>
          <p:nvPr/>
        </p:nvSpPr>
        <p:spPr>
          <a:xfrm>
            <a:off x="6664570" y="1853348"/>
            <a:ext cx="756139"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31324" y="2627072"/>
            <a:ext cx="1354014" cy="256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92309" y="2620109"/>
            <a:ext cx="756139"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92309" y="4976448"/>
            <a:ext cx="756139"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664570" y="4448910"/>
            <a:ext cx="756139" cy="263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10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Amazon Web Services?</a:t>
            </a:r>
          </a:p>
        </p:txBody>
      </p:sp>
      <p:pic>
        <p:nvPicPr>
          <p:cNvPr id="10" name="Picture 29" descr="Amazon VPC (Virtual Private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56" y="1480299"/>
            <a:ext cx="6543181" cy="5031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5"/>
          <p:cNvSpPr>
            <a:spLocks noChangeArrowheads="1"/>
          </p:cNvSpPr>
          <p:nvPr/>
        </p:nvSpPr>
        <p:spPr bwMode="auto">
          <a:xfrm>
            <a:off x="6916615" y="1557243"/>
            <a:ext cx="5081954"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What is Amazon VPC?</a:t>
            </a:r>
            <a:endParaRPr kumimoji="0" lang="en-US" altLang="en-US" sz="1500" b="0" i="0" u="none" strike="noStrike" cap="none" normalizeH="0" baseline="0" dirty="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Virtual Private Cloud (Amazon VPC) enables you to launch Amazon Web Services (AWS) resources into a virtual network that you've defined. This virtual network closely resembles a traditional network that you'd operate in your own data center, with the benefits of using the scalable infrastructure of AWS.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What Is Amazon EC2 Instance?</a:t>
            </a:r>
            <a:endParaRPr kumimoji="0" lang="en-US" altLang="en-US" sz="1500" b="0" i="0" u="none" strike="noStrike" cap="none" normalizeH="0" baseline="0" dirty="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EC2 provides virtual computing environments known as instances. An EC2 instance is a virtual server in Amazon’s Elastic Compute Cloud (EC2) for running applications on the Amazon Web Services (AWS) infrastructure.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latin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altLang="en-US" sz="1500" b="1" dirty="0">
                <a:solidFill>
                  <a:srgbClr val="ED7D31"/>
                </a:solidFill>
                <a:latin typeface="Calibri" panose="020F0502020204030204" pitchFamily="34" charset="0"/>
                <a:ea typeface="Times New Roman" panose="02020603050405020304" pitchFamily="18" charset="0"/>
                <a:cs typeface="Times New Roman" panose="02020603050405020304" pitchFamily="18" charset="0"/>
              </a:rPr>
              <a:t>What Is Amazon S3?</a:t>
            </a:r>
            <a:endParaRPr lang="en-US" altLang="en-US" sz="1500" dirty="0">
              <a:latin typeface="Calibri" panose="020F0502020204030204" pitchFamily="34" charset="0"/>
            </a:endParaRPr>
          </a:p>
          <a:p>
            <a:pPr lvl="0" defTabSz="914400" eaLnBrk="0" fontAlgn="base" hangingPunct="0">
              <a:spcBef>
                <a:spcPct val="0"/>
              </a:spcBef>
              <a:spcAft>
                <a:spcPct val="0"/>
              </a:spcAft>
            </a:pPr>
            <a:r>
              <a:rPr lang="en-US" sz="1500" dirty="0"/>
              <a:t>Amazon S3 has a simple web services interface that you can use to store and retrieve any amount of data, at any time, from anywhere on the web. It gives any developer access to the same highly scalable, reliable, fast, inexpensive data storage infrastructure that Amazon uses to run its own global network of web sites. </a:t>
            </a:r>
            <a:endParaRPr kumimoji="0" lang="en-US" altLang="en-US" sz="1500" b="0" i="0" u="none" strike="noStrike" cap="none" normalizeH="0" baseline="0" dirty="0">
              <a:ln>
                <a:noFill/>
              </a:ln>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3247398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 VPC</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Virtual Private Cloud</a:t>
            </a:r>
          </a:p>
        </p:txBody>
      </p:sp>
      <p:pic>
        <p:nvPicPr>
          <p:cNvPr id="20" name="Picture 5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4" y="2087965"/>
            <a:ext cx="5943600" cy="838200"/>
          </a:xfrm>
          <a:prstGeom prst="rect">
            <a:avLst/>
          </a:prstGeom>
          <a:noFill/>
          <a:ln>
            <a:solidFill>
              <a:srgbClr val="010203"/>
            </a:solidFill>
          </a:ln>
          <a:extLst>
            <a:ext uri="{909E8E84-426E-40DD-AFC4-6F175D3DCCD1}">
              <a14:hiddenFill xmlns:a14="http://schemas.microsoft.com/office/drawing/2010/main">
                <a:solidFill>
                  <a:srgbClr val="FFFFFF"/>
                </a:solidFill>
              </a14:hiddenFill>
            </a:ext>
          </a:extLst>
        </p:spPr>
      </p:pic>
      <p:pic>
        <p:nvPicPr>
          <p:cNvPr id="21" name="Picture 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20" y="3184692"/>
            <a:ext cx="5943600" cy="3078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288" y="1792563"/>
            <a:ext cx="5943600" cy="723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3" name="Rectangle 11"/>
          <p:cNvSpPr>
            <a:spLocks noChangeArrowheads="1"/>
          </p:cNvSpPr>
          <p:nvPr/>
        </p:nvSpPr>
        <p:spPr bwMode="auto">
          <a:xfrm>
            <a:off x="110656" y="1793560"/>
            <a:ext cx="59328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Arial" panose="020B0604020202020204" pitchFamily="34" charset="0"/>
              </a:rPr>
              <a:t>Navigate to </a:t>
            </a:r>
            <a:r>
              <a:rPr lang="en-US" altLang="en-US" sz="1200" dirty="0">
                <a:solidFill>
                  <a:srgbClr val="010203"/>
                </a:solidFill>
                <a:ea typeface="Times New Roman" panose="02020603050405020304" pitchFamily="18" charset="0"/>
                <a:cs typeface="Arial" panose="020B0604020202020204" pitchFamily="34" charset="0"/>
                <a:hlinkClick r:id="rId6"/>
              </a:rPr>
              <a:t>https://aws.amazon.com/console</a:t>
            </a:r>
            <a:r>
              <a:rPr lang="en-US" altLang="en-US" sz="1200" dirty="0">
                <a:solidFill>
                  <a:srgbClr val="010203"/>
                </a:solidFill>
                <a:ea typeface="Times New Roman" panose="02020603050405020304" pitchFamily="18" charset="0"/>
                <a:cs typeface="Arial" panose="020B0604020202020204" pitchFamily="34" charset="0"/>
              </a:rPr>
              <a:t> . Click ‘Sign In to the Console’ and Login.</a:t>
            </a:r>
            <a:endParaRPr lang="en-US" altLang="en-US" dirty="0">
              <a:solidFill>
                <a:srgbClr val="010203"/>
              </a:solidFill>
              <a:latin typeface="Arial" panose="020B0604020202020204" pitchFamily="34" charset="0"/>
            </a:endParaRPr>
          </a:p>
        </p:txBody>
      </p:sp>
      <p:sp>
        <p:nvSpPr>
          <p:cNvPr id="24" name="Rectangle 14"/>
          <p:cNvSpPr>
            <a:spLocks noChangeArrowheads="1"/>
          </p:cNvSpPr>
          <p:nvPr/>
        </p:nvSpPr>
        <p:spPr bwMode="auto">
          <a:xfrm>
            <a:off x="6132288" y="1521772"/>
            <a:ext cx="1833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Arial" panose="020B0604020202020204" pitchFamily="34" charset="0"/>
              </a:rPr>
              <a:t>Click ‘Start VPC Wizard’.</a:t>
            </a:r>
            <a:endParaRPr lang="en-US" altLang="en-US" dirty="0">
              <a:solidFill>
                <a:srgbClr val="010203"/>
              </a:solidFill>
              <a:latin typeface="Arial" panose="020B0604020202020204" pitchFamily="34" charset="0"/>
            </a:endParaRPr>
          </a:p>
        </p:txBody>
      </p:sp>
      <p:sp>
        <p:nvSpPr>
          <p:cNvPr id="25" name="Rectangle 24"/>
          <p:cNvSpPr/>
          <p:nvPr/>
        </p:nvSpPr>
        <p:spPr>
          <a:xfrm>
            <a:off x="112019" y="2963490"/>
            <a:ext cx="2391489"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Click ‘Services’ and choose ‘VPC’</a:t>
            </a:r>
            <a:endParaRPr lang="en-US" sz="1200" dirty="0">
              <a:solidFill>
                <a:srgbClr val="010203"/>
              </a:solidFill>
              <a:latin typeface="Arial" charset="0"/>
            </a:endParaRPr>
          </a:p>
        </p:txBody>
      </p:sp>
      <p:sp>
        <p:nvSpPr>
          <p:cNvPr id="26" name="Left Arrow 25"/>
          <p:cNvSpPr/>
          <p:nvPr/>
        </p:nvSpPr>
        <p:spPr>
          <a:xfrm>
            <a:off x="7841012" y="2032197"/>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27" name="Left Arrow 26"/>
          <p:cNvSpPr/>
          <p:nvPr/>
        </p:nvSpPr>
        <p:spPr>
          <a:xfrm>
            <a:off x="1336902" y="441195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28" name="Left Arrow 27"/>
          <p:cNvSpPr/>
          <p:nvPr/>
        </p:nvSpPr>
        <p:spPr>
          <a:xfrm rot="10800000">
            <a:off x="4382026" y="2172580"/>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29" name="Left Arrow 28"/>
          <p:cNvSpPr/>
          <p:nvPr/>
        </p:nvSpPr>
        <p:spPr>
          <a:xfrm>
            <a:off x="5026116" y="577336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pic>
        <p:nvPicPr>
          <p:cNvPr id="35" name="Picture 5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2766" y="2795539"/>
            <a:ext cx="5943600" cy="2160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 name="Rectangle 35"/>
          <p:cNvSpPr/>
          <p:nvPr/>
        </p:nvSpPr>
        <p:spPr>
          <a:xfrm>
            <a:off x="6103001" y="2555618"/>
            <a:ext cx="6096000" cy="242567"/>
          </a:xfrm>
          <a:prstGeom prst="rect">
            <a:avLst/>
          </a:prstGeom>
        </p:spPr>
        <p:txBody>
          <a:bodyPr>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Select ‘VPC with a Single Public Subnet’ as a VPC Configuration. Click Select.</a:t>
            </a:r>
            <a:endParaRPr lang="en-US" sz="1200" dirty="0">
              <a:solidFill>
                <a:srgbClr val="010203"/>
              </a:solidFill>
              <a:latin typeface="Arial" charset="0"/>
            </a:endParaRPr>
          </a:p>
        </p:txBody>
      </p:sp>
      <p:sp>
        <p:nvSpPr>
          <p:cNvPr id="37" name="Left Arrow 36"/>
          <p:cNvSpPr/>
          <p:nvPr/>
        </p:nvSpPr>
        <p:spPr>
          <a:xfrm rot="10800000">
            <a:off x="9001545" y="387583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
        <p:nvSpPr>
          <p:cNvPr id="38" name="Left Arrow 37"/>
          <p:cNvSpPr/>
          <p:nvPr/>
        </p:nvSpPr>
        <p:spPr>
          <a:xfrm>
            <a:off x="7365208" y="295900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pic>
        <p:nvPicPr>
          <p:cNvPr id="45" name="Picture 5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679" y="5250265"/>
            <a:ext cx="5943600" cy="1068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7" name="Rectangle 46"/>
          <p:cNvSpPr/>
          <p:nvPr/>
        </p:nvSpPr>
        <p:spPr>
          <a:xfrm>
            <a:off x="6103001" y="4991853"/>
            <a:ext cx="284866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Type a VPC name and Click Create VPC.</a:t>
            </a:r>
            <a:endParaRPr lang="en-US" sz="1200" dirty="0">
              <a:solidFill>
                <a:srgbClr val="010203"/>
              </a:solidFill>
              <a:latin typeface="Arial" charset="0"/>
            </a:endParaRPr>
          </a:p>
        </p:txBody>
      </p:sp>
      <p:sp>
        <p:nvSpPr>
          <p:cNvPr id="49" name="Left Arrow 48"/>
          <p:cNvSpPr/>
          <p:nvPr/>
        </p:nvSpPr>
        <p:spPr>
          <a:xfrm rot="10800000">
            <a:off x="10815858" y="5927086"/>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23639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animBg="1"/>
      <p:bldP spid="27" grpId="0" animBg="1"/>
      <p:bldP spid="28" grpId="0" animBg="1"/>
      <p:bldP spid="29" grpId="0" animBg="1"/>
      <p:bldP spid="36" grpId="0"/>
      <p:bldP spid="37" grpId="0" animBg="1"/>
      <p:bldP spid="38" grpId="0" animBg="1"/>
      <p:bldP spid="47" grpId="0"/>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EC2 Instance</a:t>
            </a:r>
          </a:p>
        </p:txBody>
      </p:sp>
      <p:pic>
        <p:nvPicPr>
          <p:cNvPr id="31"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7" y="2293368"/>
            <a:ext cx="59372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757" y="2771817"/>
            <a:ext cx="5961063" cy="208597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00937" y="2058410"/>
            <a:ext cx="197618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On Services, choose ‘EC2’.</a:t>
            </a:r>
            <a:endParaRPr lang="en-US" sz="1200" dirty="0">
              <a:solidFill>
                <a:srgbClr val="010203"/>
              </a:solidFill>
              <a:latin typeface="Arial" charset="0"/>
            </a:endParaRPr>
          </a:p>
        </p:txBody>
      </p:sp>
      <p:sp>
        <p:nvSpPr>
          <p:cNvPr id="34" name="Rectangle 33"/>
          <p:cNvSpPr/>
          <p:nvPr/>
        </p:nvSpPr>
        <p:spPr>
          <a:xfrm>
            <a:off x="6110758" y="2494818"/>
            <a:ext cx="178542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‘Launch Instance’.</a:t>
            </a:r>
            <a:endParaRPr lang="en-US" sz="1200" dirty="0">
              <a:solidFill>
                <a:srgbClr val="010203"/>
              </a:solidFill>
              <a:latin typeface="Arial" charset="0"/>
            </a:endParaRPr>
          </a:p>
        </p:txBody>
      </p:sp>
      <p:sp>
        <p:nvSpPr>
          <p:cNvPr id="39" name="Left Arrow 38"/>
          <p:cNvSpPr/>
          <p:nvPr/>
        </p:nvSpPr>
        <p:spPr>
          <a:xfrm>
            <a:off x="6958602" y="430049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63551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3"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6" y="2632497"/>
            <a:ext cx="5949950" cy="24479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a:spLocks noChangeArrowheads="1"/>
          </p:cNvSpPr>
          <p:nvPr/>
        </p:nvSpPr>
        <p:spPr bwMode="auto">
          <a:xfrm>
            <a:off x="114923" y="2141951"/>
            <a:ext cx="50443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Follow the steps in creating an EC2 Instance with the following configurations:</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15" name="Rectangle 4"/>
          <p:cNvSpPr>
            <a:spLocks noChangeArrowheads="1"/>
          </p:cNvSpPr>
          <p:nvPr/>
        </p:nvSpPr>
        <p:spPr bwMode="auto">
          <a:xfrm>
            <a:off x="114923" y="2363281"/>
            <a:ext cx="28071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Amazon Machine Image: Amazon Linux</a:t>
            </a:r>
            <a:endParaRPr kumimoji="0" lang="en-US" altLang="en-US" sz="11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16" name="Left Arrow 15"/>
          <p:cNvSpPr/>
          <p:nvPr/>
        </p:nvSpPr>
        <p:spPr>
          <a:xfrm rot="10800000">
            <a:off x="4561159" y="3287277"/>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pic>
        <p:nvPicPr>
          <p:cNvPr id="2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932" y="2403975"/>
            <a:ext cx="5949950" cy="28194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5"/>
          <p:cNvSpPr>
            <a:spLocks noChangeArrowheads="1"/>
          </p:cNvSpPr>
          <p:nvPr/>
        </p:nvSpPr>
        <p:spPr bwMode="auto">
          <a:xfrm>
            <a:off x="6149906" y="2126976"/>
            <a:ext cx="18098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Instance Type: t2 micro</a:t>
            </a:r>
          </a:p>
        </p:txBody>
      </p:sp>
      <p:sp>
        <p:nvSpPr>
          <p:cNvPr id="22" name="Left Arrow 21"/>
          <p:cNvSpPr/>
          <p:nvPr/>
        </p:nvSpPr>
        <p:spPr>
          <a:xfrm rot="16200000">
            <a:off x="11189659" y="447597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7598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21" grpId="0"/>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7" name="Picture 16"/>
          <p:cNvPicPr>
            <a:picLocks noChangeAspect="1"/>
          </p:cNvPicPr>
          <p:nvPr/>
        </p:nvPicPr>
        <p:blipFill>
          <a:blip r:embed="rId3"/>
          <a:stretch>
            <a:fillRect/>
          </a:stretch>
        </p:blipFill>
        <p:spPr>
          <a:xfrm>
            <a:off x="144804" y="1811955"/>
            <a:ext cx="5965686" cy="4475475"/>
          </a:xfrm>
          <a:prstGeom prst="rect">
            <a:avLst/>
          </a:prstGeom>
          <a:ln>
            <a:solidFill>
              <a:srgbClr val="010203"/>
            </a:solidFill>
          </a:ln>
        </p:spPr>
      </p:pic>
      <p:sp>
        <p:nvSpPr>
          <p:cNvPr id="18" name="TextBox 17"/>
          <p:cNvSpPr txBox="1"/>
          <p:nvPr/>
        </p:nvSpPr>
        <p:spPr>
          <a:xfrm>
            <a:off x="144804" y="1426853"/>
            <a:ext cx="1751174" cy="268984"/>
          </a:xfrm>
          <a:prstGeom prst="rect">
            <a:avLst/>
          </a:prstGeom>
          <a:noFill/>
        </p:spPr>
        <p:txBody>
          <a:bodyPr wrap="square" rtlCol="0">
            <a:spAutoFit/>
          </a:bodyPr>
          <a:lstStyle/>
          <a:p>
            <a:pPr marL="0" marR="0" lvl="0" indent="0" defTabSz="914400" eaLnBrk="0" fontAlgn="base" latinLnBrk="0" hangingPunct="0">
              <a:lnSpc>
                <a:spcPct val="8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rPr>
              <a:t>Types of Instances:</a:t>
            </a:r>
          </a:p>
        </p:txBody>
      </p:sp>
      <p:pic>
        <p:nvPicPr>
          <p:cNvPr id="19" name="Picture 18"/>
          <p:cNvPicPr>
            <a:picLocks noChangeAspect="1"/>
          </p:cNvPicPr>
          <p:nvPr/>
        </p:nvPicPr>
        <p:blipFill>
          <a:blip r:embed="rId4"/>
          <a:stretch>
            <a:fillRect/>
          </a:stretch>
        </p:blipFill>
        <p:spPr>
          <a:xfrm>
            <a:off x="6227655" y="3771083"/>
            <a:ext cx="5819202" cy="2609916"/>
          </a:xfrm>
          <a:prstGeom prst="rect">
            <a:avLst/>
          </a:prstGeom>
          <a:ln>
            <a:solidFill>
              <a:schemeClr val="tx1"/>
            </a:solidFill>
          </a:ln>
        </p:spPr>
      </p:pic>
      <p:pic>
        <p:nvPicPr>
          <p:cNvPr id="23" name="Picture 22"/>
          <p:cNvPicPr>
            <a:picLocks noChangeAspect="1"/>
          </p:cNvPicPr>
          <p:nvPr/>
        </p:nvPicPr>
        <p:blipFill>
          <a:blip r:embed="rId5"/>
          <a:stretch>
            <a:fillRect/>
          </a:stretch>
        </p:blipFill>
        <p:spPr>
          <a:xfrm>
            <a:off x="6227657" y="1786920"/>
            <a:ext cx="5819200" cy="1782937"/>
          </a:xfrm>
          <a:prstGeom prst="rect">
            <a:avLst/>
          </a:prstGeom>
          <a:ln>
            <a:solidFill>
              <a:schemeClr val="tx1"/>
            </a:solidFill>
          </a:ln>
        </p:spPr>
      </p:pic>
    </p:spTree>
    <p:extLst>
      <p:ext uri="{BB962C8B-B14F-4D97-AF65-F5344CB8AC3E}">
        <p14:creationId xmlns:p14="http://schemas.microsoft.com/office/powerpoint/2010/main" val="292714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4" name="Picture 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379" y="2521825"/>
            <a:ext cx="593407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8" y="2521825"/>
            <a:ext cx="5943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p:cNvSpPr/>
          <p:nvPr/>
        </p:nvSpPr>
        <p:spPr>
          <a:xfrm rot="16200000">
            <a:off x="5378321" y="438111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20" name="Left Arrow 19"/>
          <p:cNvSpPr/>
          <p:nvPr/>
        </p:nvSpPr>
        <p:spPr>
          <a:xfrm rot="16200000">
            <a:off x="11410286" y="447986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21" name="Rectangle 4"/>
          <p:cNvSpPr>
            <a:spLocks noChangeArrowheads="1"/>
          </p:cNvSpPr>
          <p:nvPr/>
        </p:nvSpPr>
        <p:spPr bwMode="auto">
          <a:xfrm>
            <a:off x="101598" y="2297786"/>
            <a:ext cx="18587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Instance Details: default</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22" name="Rectangle 5"/>
          <p:cNvSpPr>
            <a:spLocks noChangeArrowheads="1"/>
          </p:cNvSpPr>
          <p:nvPr/>
        </p:nvSpPr>
        <p:spPr bwMode="auto">
          <a:xfrm>
            <a:off x="6148379" y="2275834"/>
            <a:ext cx="14785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Storage Size: 8 GB</a:t>
            </a:r>
          </a:p>
        </p:txBody>
      </p:sp>
    </p:spTree>
    <p:extLst>
      <p:ext uri="{BB962C8B-B14F-4D97-AF65-F5344CB8AC3E}">
        <p14:creationId xmlns:p14="http://schemas.microsoft.com/office/powerpoint/2010/main" val="29323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0" name="Picture 3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7" y="2526995"/>
            <a:ext cx="5943600" cy="280987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Arrow 10"/>
          <p:cNvSpPr/>
          <p:nvPr/>
        </p:nvSpPr>
        <p:spPr>
          <a:xfrm rot="16200000">
            <a:off x="5098263" y="456253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2" name="Rectangle 4"/>
          <p:cNvSpPr>
            <a:spLocks noChangeArrowheads="1"/>
          </p:cNvSpPr>
          <p:nvPr/>
        </p:nvSpPr>
        <p:spPr bwMode="auto">
          <a:xfrm>
            <a:off x="109080" y="2311603"/>
            <a:ext cx="33650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Add the following key and value pair for the Tag:</a:t>
            </a:r>
            <a:endParaRPr kumimoji="0" lang="en-US" altLang="en-US" sz="1100" b="0" i="0" u="none" strike="noStrike" kern="0" cap="none" spc="0" normalizeH="0" baseline="0" noProof="0" dirty="0">
              <a:ln>
                <a:noFill/>
              </a:ln>
              <a:solidFill>
                <a:srgbClr val="010203"/>
              </a:solidFill>
              <a:effectLst/>
              <a:uLnTx/>
              <a:uFillTx/>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pic>
        <p:nvPicPr>
          <p:cNvPr id="13" name="Picture 3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905" y="2734975"/>
            <a:ext cx="59436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7" name="Left Arrow 16"/>
          <p:cNvSpPr/>
          <p:nvPr/>
        </p:nvSpPr>
        <p:spPr>
          <a:xfrm rot="16200000">
            <a:off x="11240960" y="451767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8" name="Rectangle 5"/>
          <p:cNvSpPr>
            <a:spLocks noChangeArrowheads="1"/>
          </p:cNvSpPr>
          <p:nvPr/>
        </p:nvSpPr>
        <p:spPr bwMode="auto">
          <a:xfrm>
            <a:off x="6110733" y="2301944"/>
            <a:ext cx="59541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Click ‘Add Rule’ and choose HTTP from the Type to enable Port:80 for running the application on the browser.</a:t>
            </a:r>
          </a:p>
          <a:p>
            <a:pPr defTabSz="914400" eaLnBrk="0" fontAlgn="base" hangingPunct="0">
              <a:spcBef>
                <a:spcPct val="0"/>
              </a:spcBef>
              <a:spcAft>
                <a:spcPct val="0"/>
              </a:spcAft>
            </a:pPr>
            <a:endParaRPr lang="en-US" altLang="en-US" dirty="0">
              <a:solidFill>
                <a:srgbClr val="010203"/>
              </a:solidFill>
              <a:latin typeface="Arial" panose="020B0604020202020204" pitchFamily="34" charset="0"/>
            </a:endParaRPr>
          </a:p>
        </p:txBody>
      </p:sp>
    </p:spTree>
    <p:extLst>
      <p:ext uri="{BB962C8B-B14F-4D97-AF65-F5344CB8AC3E}">
        <p14:creationId xmlns:p14="http://schemas.microsoft.com/office/powerpoint/2010/main" val="949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28" name="Picture 1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2" y="2670493"/>
            <a:ext cx="59436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5533" y="2903022"/>
            <a:ext cx="3795713" cy="2428875"/>
          </a:xfrm>
          <a:prstGeom prst="rect">
            <a:avLst/>
          </a:prstGeom>
          <a:noFill/>
          <a:extLst>
            <a:ext uri="{909E8E84-426E-40DD-AFC4-6F175D3DCCD1}">
              <a14:hiddenFill xmlns:a14="http://schemas.microsoft.com/office/drawing/2010/main">
                <a:solidFill>
                  <a:srgbClr val="FFFFFF"/>
                </a:solidFill>
              </a14:hiddenFill>
            </a:ext>
          </a:extLst>
        </p:spPr>
      </p:pic>
      <p:sp>
        <p:nvSpPr>
          <p:cNvPr id="30" name="Left Arrow 29"/>
          <p:cNvSpPr/>
          <p:nvPr/>
        </p:nvSpPr>
        <p:spPr>
          <a:xfrm rot="16200000">
            <a:off x="5617242" y="422067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1" name="Left Arrow 30"/>
          <p:cNvSpPr/>
          <p:nvPr/>
        </p:nvSpPr>
        <p:spPr>
          <a:xfrm rot="10800000">
            <a:off x="9520866" y="480792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2" name="Rectangle 4"/>
          <p:cNvSpPr>
            <a:spLocks noChangeArrowheads="1"/>
          </p:cNvSpPr>
          <p:nvPr/>
        </p:nvSpPr>
        <p:spPr bwMode="auto">
          <a:xfrm>
            <a:off x="6570978" y="2370872"/>
            <a:ext cx="5504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 pop-up will appear prompting you to choose select a key pair. Select ‘Choose an existing key pair’ and ‘</a:t>
            </a:r>
            <a:r>
              <a:rPr kumimoji="0" lang="en-US" altLang="en-US" sz="1200" b="0" i="0" u="none" strike="noStrike" kern="0" cap="none" spc="0" normalizeH="0" baseline="0" noProof="0" dirty="0" err="1">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academy_key</a:t>
            </a: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 and check the acknowledgement message.</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33" name="Rectangle 32"/>
          <p:cNvSpPr/>
          <p:nvPr/>
        </p:nvSpPr>
        <p:spPr>
          <a:xfrm>
            <a:off x="303252" y="2370872"/>
            <a:ext cx="3385222"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Review the created EC2 Instance configurations. </a:t>
            </a:r>
          </a:p>
        </p:txBody>
      </p:sp>
    </p:spTree>
    <p:extLst>
      <p:ext uri="{BB962C8B-B14F-4D97-AF65-F5344CB8AC3E}">
        <p14:creationId xmlns:p14="http://schemas.microsoft.com/office/powerpoint/2010/main" val="1951119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79342"/>
            <a:ext cx="10750745" cy="296991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68" y="2078433"/>
            <a:ext cx="10750745" cy="321306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5"/>
          <p:cNvSpPr>
            <a:spLocks noChangeArrowheads="1"/>
          </p:cNvSpPr>
          <p:nvPr/>
        </p:nvSpPr>
        <p:spPr bwMode="auto">
          <a:xfrm>
            <a:off x="576942" y="1643952"/>
            <a:ext cx="58179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When done, click the ‘Launch Instances’ button and you will see the following message:</a:t>
            </a:r>
          </a:p>
        </p:txBody>
      </p:sp>
    </p:spTree>
    <p:extLst>
      <p:ext uri="{BB962C8B-B14F-4D97-AF65-F5344CB8AC3E}">
        <p14:creationId xmlns:p14="http://schemas.microsoft.com/office/powerpoint/2010/main" val="61353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7962" y="612815"/>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Contents</a:t>
            </a:r>
          </a:p>
        </p:txBody>
      </p:sp>
      <p:sp>
        <p:nvSpPr>
          <p:cNvPr id="2" name="TextBox 1"/>
          <p:cNvSpPr txBox="1"/>
          <p:nvPr/>
        </p:nvSpPr>
        <p:spPr>
          <a:xfrm>
            <a:off x="1394858" y="1977081"/>
            <a:ext cx="7895908"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What is an Environment?</a:t>
            </a:r>
          </a:p>
          <a:p>
            <a:pPr marL="285750" indent="-285750">
              <a:buFont typeface="Arial" panose="020B0604020202020204" pitchFamily="34" charset="0"/>
              <a:buChar char="•"/>
            </a:pPr>
            <a:r>
              <a:rPr lang="en-US" sz="3200" dirty="0"/>
              <a:t>What is Cloud computing?</a:t>
            </a:r>
          </a:p>
          <a:p>
            <a:pPr marL="285750" indent="-285750">
              <a:buFont typeface="Arial" panose="020B0604020202020204" pitchFamily="34" charset="0"/>
              <a:buChar char="•"/>
            </a:pPr>
            <a:r>
              <a:rPr lang="en-US" sz="3200" dirty="0"/>
              <a:t>What is Amazon Web Services?</a:t>
            </a:r>
          </a:p>
          <a:p>
            <a:pPr marL="742950" lvl="1" indent="-285750">
              <a:buFont typeface="Arial" panose="020B0604020202020204" pitchFamily="34" charset="0"/>
              <a:buChar char="•"/>
            </a:pPr>
            <a:r>
              <a:rPr lang="en-US" sz="3200" dirty="0"/>
              <a:t>Elastic Compute Cloud</a:t>
            </a:r>
          </a:p>
          <a:p>
            <a:pPr marL="742950" lvl="1" indent="-285750">
              <a:buFont typeface="Arial" panose="020B0604020202020204" pitchFamily="34" charset="0"/>
              <a:buChar char="•"/>
            </a:pPr>
            <a:r>
              <a:rPr lang="en-US" sz="3200" dirty="0"/>
              <a:t>Virtual Private Cloud</a:t>
            </a:r>
          </a:p>
          <a:p>
            <a:pPr marL="742950" lvl="1" indent="-285750">
              <a:buFont typeface="Arial" panose="020B0604020202020204" pitchFamily="34" charset="0"/>
              <a:buChar char="•"/>
            </a:pPr>
            <a:r>
              <a:rPr lang="en-US" sz="3200" dirty="0"/>
              <a:t>Simple Storage Service</a:t>
            </a:r>
          </a:p>
          <a:p>
            <a:pPr marL="742950" lvl="1" indent="-285750">
              <a:buFont typeface="Arial" panose="020B0604020202020204" pitchFamily="34" charset="0"/>
              <a:buChar char="•"/>
            </a:pPr>
            <a:r>
              <a:rPr lang="en-US" sz="3200" dirty="0"/>
              <a:t>Cloud Formation</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258612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an EC2 Instance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Elastic Compute Cloud</a:t>
            </a:r>
          </a:p>
        </p:txBody>
      </p:sp>
      <p:pic>
        <p:nvPicPr>
          <p:cNvPr id="13" name="Picture 5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24" y="1819312"/>
            <a:ext cx="8085603" cy="45062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p:cNvSpPr>
            <a:spLocks noChangeArrowheads="1"/>
          </p:cNvSpPr>
          <p:nvPr/>
        </p:nvSpPr>
        <p:spPr bwMode="auto">
          <a:xfrm>
            <a:off x="838200" y="1542313"/>
            <a:ext cx="54508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Search the newly created EC2 instance under </a:t>
            </a:r>
            <a:r>
              <a:rPr lang="en-US" sz="1200" dirty="0">
                <a:solidFill>
                  <a:srgbClr val="010203"/>
                </a:solidFill>
                <a:latin typeface="Arial" charset="0"/>
              </a:rPr>
              <a:t>Instances and copy the Public IP.</a:t>
            </a:r>
            <a:endParaRPr lang="en-US" altLang="en-US" sz="1200" dirty="0">
              <a:solidFill>
                <a:srgbClr val="010203"/>
              </a:solidFill>
              <a:latin typeface="Arial" panose="020B0604020202020204" pitchFamily="34" charset="0"/>
            </a:endParaRPr>
          </a:p>
        </p:txBody>
      </p:sp>
    </p:spTree>
    <p:extLst>
      <p:ext uri="{BB962C8B-B14F-4D97-AF65-F5344CB8AC3E}">
        <p14:creationId xmlns:p14="http://schemas.microsoft.com/office/powerpoint/2010/main" val="180486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 S3 bucket </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Simple Storage Service</a:t>
            </a:r>
          </a:p>
        </p:txBody>
      </p:sp>
      <p:pic>
        <p:nvPicPr>
          <p:cNvPr id="2" name="Picture 1"/>
          <p:cNvPicPr>
            <a:picLocks noChangeAspect="1"/>
          </p:cNvPicPr>
          <p:nvPr/>
        </p:nvPicPr>
        <p:blipFill>
          <a:blip r:embed="rId3"/>
          <a:stretch>
            <a:fillRect/>
          </a:stretch>
        </p:blipFill>
        <p:spPr>
          <a:xfrm>
            <a:off x="1257300" y="1752600"/>
            <a:ext cx="10086975" cy="4289183"/>
          </a:xfrm>
          <a:prstGeom prst="rect">
            <a:avLst/>
          </a:prstGeom>
        </p:spPr>
      </p:pic>
      <p:pic>
        <p:nvPicPr>
          <p:cNvPr id="3" name="Picture 2"/>
          <p:cNvPicPr>
            <a:picLocks noChangeAspect="1"/>
          </p:cNvPicPr>
          <p:nvPr/>
        </p:nvPicPr>
        <p:blipFill>
          <a:blip r:embed="rId4"/>
          <a:stretch>
            <a:fillRect/>
          </a:stretch>
        </p:blipFill>
        <p:spPr>
          <a:xfrm>
            <a:off x="1257300" y="1724024"/>
            <a:ext cx="10086975" cy="4329333"/>
          </a:xfrm>
          <a:prstGeom prst="rect">
            <a:avLst/>
          </a:prstGeom>
        </p:spPr>
      </p:pic>
    </p:spTree>
    <p:extLst>
      <p:ext uri="{BB962C8B-B14F-4D97-AF65-F5344CB8AC3E}">
        <p14:creationId xmlns:p14="http://schemas.microsoft.com/office/powerpoint/2010/main" val="1343180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Creating a S3 bucket </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Simple Storage Service</a:t>
            </a:r>
          </a:p>
        </p:txBody>
      </p:sp>
      <p:pic>
        <p:nvPicPr>
          <p:cNvPr id="2" name="Picture 1"/>
          <p:cNvPicPr>
            <a:picLocks noChangeAspect="1"/>
          </p:cNvPicPr>
          <p:nvPr/>
        </p:nvPicPr>
        <p:blipFill>
          <a:blip r:embed="rId3"/>
          <a:stretch>
            <a:fillRect/>
          </a:stretch>
        </p:blipFill>
        <p:spPr>
          <a:xfrm>
            <a:off x="1257300" y="1752600"/>
            <a:ext cx="10086975" cy="4289183"/>
          </a:xfrm>
          <a:prstGeom prst="rect">
            <a:avLst/>
          </a:prstGeom>
        </p:spPr>
      </p:pic>
      <p:pic>
        <p:nvPicPr>
          <p:cNvPr id="3" name="Picture 2"/>
          <p:cNvPicPr>
            <a:picLocks noChangeAspect="1"/>
          </p:cNvPicPr>
          <p:nvPr/>
        </p:nvPicPr>
        <p:blipFill>
          <a:blip r:embed="rId4"/>
          <a:stretch>
            <a:fillRect/>
          </a:stretch>
        </p:blipFill>
        <p:spPr>
          <a:xfrm>
            <a:off x="1257300" y="1724024"/>
            <a:ext cx="10086975" cy="4329333"/>
          </a:xfrm>
          <a:prstGeom prst="rect">
            <a:avLst/>
          </a:prstGeom>
        </p:spPr>
      </p:pic>
    </p:spTree>
    <p:extLst>
      <p:ext uri="{BB962C8B-B14F-4D97-AF65-F5344CB8AC3E}">
        <p14:creationId xmlns:p14="http://schemas.microsoft.com/office/powerpoint/2010/main" val="46629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AWS CloudFormation?</a:t>
            </a:r>
          </a:p>
        </p:txBody>
      </p:sp>
      <p:sp>
        <p:nvSpPr>
          <p:cNvPr id="14" name="Rectangle 13"/>
          <p:cNvSpPr/>
          <p:nvPr/>
        </p:nvSpPr>
        <p:spPr>
          <a:xfrm>
            <a:off x="3458051" y="2108694"/>
            <a:ext cx="5306945" cy="3588675"/>
          </a:xfrm>
          <a:prstGeom prst="rect">
            <a:avLst/>
          </a:prstGeom>
        </p:spPr>
        <p:txBody>
          <a:bodyPr wrap="square">
            <a:spAutoFit/>
          </a:bodyPr>
          <a:lstStyle/>
          <a:p>
            <a:pPr marL="0" marR="0" lvl="0" indent="0"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10203"/>
                </a:solidFill>
                <a:effectLst/>
                <a:uLnTx/>
                <a:uFillTx/>
              </a:rPr>
              <a:t>AWS CloudFormation gives developers and systems administrators an easy way to create and manage a collection of related AWS resources, provisioning and updating them in an orderly and predictable fashion.</a:t>
            </a: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10203"/>
              </a:solidFill>
              <a:effectLst/>
              <a:uLnTx/>
              <a:uFillTx/>
            </a:endParaRP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10203"/>
              </a:solidFill>
              <a:effectLst/>
              <a:uLnTx/>
              <a:uFillTx/>
            </a:endParaRPr>
          </a:p>
          <a:p>
            <a:pPr marL="0" marR="0" lvl="0" indent="0"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10203"/>
                </a:solidFill>
                <a:effectLst/>
                <a:uLnTx/>
                <a:uFillTx/>
              </a:rPr>
              <a:t>CloudFormation enables users to model and version control the architecture they want in the CloudFormation template files.</a:t>
            </a: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10203"/>
              </a:solidFill>
              <a:effectLst/>
              <a:uLnTx/>
              <a:uFillTx/>
            </a:endParaRP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10203"/>
              </a:solidFill>
              <a:effectLst/>
              <a:uLnTx/>
              <a:uFillTx/>
            </a:endParaRPr>
          </a:p>
          <a:p>
            <a:pPr marL="0" marR="0" lvl="0" indent="0"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10203"/>
                </a:solidFill>
                <a:effectLst/>
                <a:uLnTx/>
                <a:uFillTx/>
              </a:rPr>
              <a:t>The CloudFormation service can automatically create the desired architecture (CloudFormation stacks) from the template files, without burdening the users with writing complex provisioning code.</a:t>
            </a:r>
            <a:br>
              <a:rPr kumimoji="0" lang="en-US" sz="1400" b="0" i="0" u="none" strike="noStrike" kern="0" cap="none" spc="0" normalizeH="0" baseline="0" noProof="0" dirty="0">
                <a:ln>
                  <a:noFill/>
                </a:ln>
                <a:solidFill>
                  <a:srgbClr val="010203"/>
                </a:solidFill>
                <a:effectLst/>
                <a:uLnTx/>
                <a:uFillTx/>
              </a:rPr>
            </a:br>
            <a:endParaRPr kumimoji="0" lang="en-US" sz="1400" b="0" i="0" u="none" strike="noStrike" kern="0" cap="none" spc="0" normalizeH="0" baseline="0" noProof="0" dirty="0">
              <a:ln>
                <a:noFill/>
              </a:ln>
              <a:solidFill>
                <a:srgbClr val="010203"/>
              </a:solidFill>
              <a:effectLst/>
              <a:uLnTx/>
              <a:uFillTx/>
            </a:endParaRPr>
          </a:p>
        </p:txBody>
      </p:sp>
      <p:pic>
        <p:nvPicPr>
          <p:cNvPr id="15"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53" y="2402756"/>
            <a:ext cx="2410449" cy="2410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958" y="2108694"/>
            <a:ext cx="1035377" cy="1035377"/>
          </a:xfrm>
          <a:prstGeom prst="rect">
            <a:avLst/>
          </a:prstGeom>
        </p:spPr>
      </p:pic>
      <p:pic>
        <p:nvPicPr>
          <p:cNvPr id="17" name="Picture 16">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958" y="3259336"/>
            <a:ext cx="1090872" cy="1090872"/>
          </a:xfrm>
          <a:prstGeom prst="rect">
            <a:avLst/>
          </a:prstGeom>
        </p:spPr>
      </p:pic>
      <p:pic>
        <p:nvPicPr>
          <p:cNvPr id="18" name="Picture 17">
            <a:hlinkClick r:id="rId4"/>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9640" y="4465473"/>
            <a:ext cx="1018750" cy="1018750"/>
          </a:xfrm>
          <a:prstGeom prst="rect">
            <a:avLst/>
          </a:prstGeom>
        </p:spPr>
      </p:pic>
    </p:spTree>
    <p:extLst>
      <p:ext uri="{BB962C8B-B14F-4D97-AF65-F5344CB8AC3E}">
        <p14:creationId xmlns:p14="http://schemas.microsoft.com/office/powerpoint/2010/main" val="3602652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Benefits</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AWS CloudFormation?</a:t>
            </a:r>
          </a:p>
        </p:txBody>
      </p:sp>
      <p:sp>
        <p:nvSpPr>
          <p:cNvPr id="9" name="Rectangle 8"/>
          <p:cNvSpPr/>
          <p:nvPr/>
        </p:nvSpPr>
        <p:spPr>
          <a:xfrm>
            <a:off x="4258368" y="3536031"/>
            <a:ext cx="3348994" cy="880241"/>
          </a:xfrm>
          <a:prstGeom prst="rect">
            <a:avLst/>
          </a:prstGeom>
        </p:spPr>
        <p:txBody>
          <a:bodyPr wrap="none">
            <a:spAutoFit/>
          </a:bodyPr>
          <a:lstStyle/>
          <a:p>
            <a:pPr algn="ctr" defTabSz="914400" eaLnBrk="0" fontAlgn="base" hangingPunct="0">
              <a:lnSpc>
                <a:spcPct val="80000"/>
              </a:lnSpc>
              <a:spcBef>
                <a:spcPct val="0"/>
              </a:spcBef>
              <a:spcAft>
                <a:spcPct val="0"/>
              </a:spcAft>
            </a:pPr>
            <a:r>
              <a:rPr lang="en-US" sz="3200" b="1" dirty="0">
                <a:solidFill>
                  <a:srgbClr val="17406D"/>
                </a:solidFill>
                <a:latin typeface="Arial" charset="0"/>
              </a:rPr>
              <a:t>AWS </a:t>
            </a:r>
          </a:p>
          <a:p>
            <a:pPr algn="ctr" defTabSz="914400" eaLnBrk="0" fontAlgn="base" hangingPunct="0">
              <a:lnSpc>
                <a:spcPct val="80000"/>
              </a:lnSpc>
              <a:spcBef>
                <a:spcPct val="0"/>
              </a:spcBef>
              <a:spcAft>
                <a:spcPct val="0"/>
              </a:spcAft>
            </a:pPr>
            <a:r>
              <a:rPr lang="en-US" sz="3200" b="1" dirty="0">
                <a:solidFill>
                  <a:srgbClr val="17406D"/>
                </a:solidFill>
                <a:latin typeface="Arial" charset="0"/>
              </a:rPr>
              <a:t>CloudFormation</a:t>
            </a:r>
          </a:p>
        </p:txBody>
      </p:sp>
      <p:grpSp>
        <p:nvGrpSpPr>
          <p:cNvPr id="10" name="Group 9"/>
          <p:cNvGrpSpPr/>
          <p:nvPr/>
        </p:nvGrpSpPr>
        <p:grpSpPr>
          <a:xfrm>
            <a:off x="4997048" y="1426853"/>
            <a:ext cx="1937406" cy="1985316"/>
            <a:chOff x="3739748" y="1448485"/>
            <a:chExt cx="1937406" cy="1985316"/>
          </a:xfrm>
        </p:grpSpPr>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3806253" y="1883918"/>
              <a:ext cx="1588630" cy="1549883"/>
            </a:xfrm>
            <a:prstGeom prst="rect">
              <a:avLst/>
            </a:prstGeom>
          </p:spPr>
        </p:pic>
        <p:sp>
          <p:nvSpPr>
            <p:cNvPr id="12" name="Rectangle 11"/>
            <p:cNvSpPr/>
            <p:nvPr/>
          </p:nvSpPr>
          <p:spPr>
            <a:xfrm>
              <a:off x="3739748" y="1448485"/>
              <a:ext cx="1937406"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98585"/>
                  </a:solidFill>
                  <a:effectLst/>
                  <a:uLnTx/>
                  <a:uFillTx/>
                </a:rPr>
                <a:t>Infrastructure as Code</a:t>
              </a:r>
            </a:p>
          </p:txBody>
        </p:sp>
        <p:cxnSp>
          <p:nvCxnSpPr>
            <p:cNvPr id="13" name="Straight Connector 12"/>
            <p:cNvCxnSpPr/>
            <p:nvPr/>
          </p:nvCxnSpPr>
          <p:spPr bwMode="auto">
            <a:xfrm>
              <a:off x="3739748" y="1448485"/>
              <a:ext cx="0" cy="590931"/>
            </a:xfrm>
            <a:prstGeom prst="line">
              <a:avLst/>
            </a:prstGeom>
            <a:solidFill>
              <a:srgbClr val="5B9BD5"/>
            </a:solidFill>
            <a:ln w="57150" cap="flat" cmpd="sng" algn="ctr">
              <a:solidFill>
                <a:srgbClr val="F98585"/>
              </a:solidFill>
              <a:prstDash val="solid"/>
              <a:round/>
              <a:headEnd type="none" w="med" len="med"/>
              <a:tailEnd type="none" w="med" len="med"/>
            </a:ln>
            <a:effectLst/>
          </p:spPr>
        </p:cxnSp>
      </p:grpSp>
      <p:grpSp>
        <p:nvGrpSpPr>
          <p:cNvPr id="19" name="Group 18"/>
          <p:cNvGrpSpPr/>
          <p:nvPr/>
        </p:nvGrpSpPr>
        <p:grpSpPr>
          <a:xfrm>
            <a:off x="6652183" y="1878960"/>
            <a:ext cx="3022551" cy="1859994"/>
            <a:chOff x="5394883" y="1900592"/>
            <a:chExt cx="3022551" cy="1859994"/>
          </a:xfrm>
        </p:grpSpPr>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5394883" y="2339859"/>
              <a:ext cx="1640293" cy="1420727"/>
            </a:xfrm>
            <a:prstGeom prst="rect">
              <a:avLst/>
            </a:prstGeom>
          </p:spPr>
        </p:pic>
        <p:sp>
          <p:nvSpPr>
            <p:cNvPr id="21" name="Rectangle 20"/>
            <p:cNvSpPr/>
            <p:nvPr/>
          </p:nvSpPr>
          <p:spPr>
            <a:xfrm>
              <a:off x="6517993" y="1908298"/>
              <a:ext cx="1899441" cy="584775"/>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CC682"/>
                  </a:solidFill>
                  <a:effectLst/>
                  <a:uLnTx/>
                  <a:uFillTx/>
                </a:rPr>
                <a:t>Customized via Parameters</a:t>
              </a:r>
            </a:p>
          </p:txBody>
        </p:sp>
        <p:cxnSp>
          <p:nvCxnSpPr>
            <p:cNvPr id="22" name="Straight Connector 21"/>
            <p:cNvCxnSpPr/>
            <p:nvPr/>
          </p:nvCxnSpPr>
          <p:spPr bwMode="auto">
            <a:xfrm>
              <a:off x="6546225" y="1900592"/>
              <a:ext cx="0" cy="590931"/>
            </a:xfrm>
            <a:prstGeom prst="line">
              <a:avLst/>
            </a:prstGeom>
            <a:solidFill>
              <a:srgbClr val="5B9BD5"/>
            </a:solidFill>
            <a:ln w="57150" cap="flat" cmpd="sng" algn="ctr">
              <a:solidFill>
                <a:srgbClr val="FCC682"/>
              </a:solidFill>
              <a:prstDash val="solid"/>
              <a:round/>
              <a:headEnd type="none" w="med" len="med"/>
              <a:tailEnd type="none" w="med" len="med"/>
            </a:ln>
            <a:effectLst/>
          </p:spPr>
        </p:cxnSp>
      </p:grpSp>
      <p:grpSp>
        <p:nvGrpSpPr>
          <p:cNvPr id="23" name="Group 22"/>
          <p:cNvGrpSpPr/>
          <p:nvPr/>
        </p:nvGrpSpPr>
        <p:grpSpPr>
          <a:xfrm>
            <a:off x="7522016" y="3756108"/>
            <a:ext cx="2922379" cy="1524052"/>
            <a:chOff x="6264716" y="3777740"/>
            <a:chExt cx="2922379" cy="1524052"/>
          </a:xfrm>
        </p:grpSpPr>
        <p:pic>
          <p:nvPicPr>
            <p:cNvPr id="24" name="Picture 23"/>
            <p:cNvPicPr>
              <a:picLocks noChangeAspect="1"/>
            </p:cNvPicPr>
            <p:nvPr/>
          </p:nvPicPr>
          <p:blipFill>
            <a:blip r:embed="rId5">
              <a:clrChange>
                <a:clrFrom>
                  <a:srgbClr val="FFFFFF"/>
                </a:clrFrom>
                <a:clrTo>
                  <a:srgbClr val="FFFFFF">
                    <a:alpha val="0"/>
                  </a:srgbClr>
                </a:clrTo>
              </a:clrChange>
            </a:blip>
            <a:stretch>
              <a:fillRect/>
            </a:stretch>
          </p:blipFill>
          <p:spPr>
            <a:xfrm>
              <a:off x="6264716" y="3777740"/>
              <a:ext cx="1808197" cy="1524052"/>
            </a:xfrm>
            <a:prstGeom prst="rect">
              <a:avLst/>
            </a:prstGeom>
          </p:spPr>
        </p:pic>
        <p:sp>
          <p:nvSpPr>
            <p:cNvPr id="25" name="Rectangle 24"/>
            <p:cNvSpPr/>
            <p:nvPr/>
          </p:nvSpPr>
          <p:spPr>
            <a:xfrm>
              <a:off x="7561222" y="4313634"/>
              <a:ext cx="162587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B8DCF6"/>
                  </a:solidFill>
                  <a:effectLst/>
                  <a:uLnTx/>
                  <a:uFillTx/>
                </a:rPr>
                <a:t>Integration Ready </a:t>
              </a:r>
            </a:p>
          </p:txBody>
        </p:sp>
        <p:cxnSp>
          <p:nvCxnSpPr>
            <p:cNvPr id="26" name="Straight Connector 25"/>
            <p:cNvCxnSpPr/>
            <p:nvPr/>
          </p:nvCxnSpPr>
          <p:spPr bwMode="auto">
            <a:xfrm>
              <a:off x="7702147" y="4329674"/>
              <a:ext cx="0" cy="590931"/>
            </a:xfrm>
            <a:prstGeom prst="line">
              <a:avLst/>
            </a:prstGeom>
            <a:solidFill>
              <a:srgbClr val="5B9BD5"/>
            </a:solidFill>
            <a:ln w="57150" cap="flat" cmpd="sng" algn="ctr">
              <a:solidFill>
                <a:srgbClr val="B8DCF6"/>
              </a:solidFill>
              <a:prstDash val="solid"/>
              <a:round/>
              <a:headEnd type="none" w="med" len="med"/>
              <a:tailEnd type="none" w="med" len="med"/>
            </a:ln>
            <a:effectLst/>
          </p:spPr>
        </p:cxnSp>
      </p:grpSp>
      <p:grpSp>
        <p:nvGrpSpPr>
          <p:cNvPr id="27" name="Group 26"/>
          <p:cNvGrpSpPr/>
          <p:nvPr/>
        </p:nvGrpSpPr>
        <p:grpSpPr>
          <a:xfrm>
            <a:off x="1782067" y="3800107"/>
            <a:ext cx="2943221" cy="1480053"/>
            <a:chOff x="524767" y="3821739"/>
            <a:chExt cx="2943221" cy="1480053"/>
          </a:xfrm>
        </p:grpSpPr>
        <p:pic>
          <p:nvPicPr>
            <p:cNvPr id="28" name="Picture 27"/>
            <p:cNvPicPr>
              <a:picLocks noChangeAspect="1"/>
            </p:cNvPicPr>
            <p:nvPr/>
          </p:nvPicPr>
          <p:blipFill>
            <a:blip r:embed="rId6">
              <a:clrChange>
                <a:clrFrom>
                  <a:srgbClr val="FFFFFF"/>
                </a:clrFrom>
                <a:clrTo>
                  <a:srgbClr val="FFFFFF">
                    <a:alpha val="0"/>
                  </a:srgbClr>
                </a:clrTo>
              </a:clrChange>
            </a:blip>
            <a:stretch>
              <a:fillRect/>
            </a:stretch>
          </p:blipFill>
          <p:spPr>
            <a:xfrm>
              <a:off x="1466394" y="3821739"/>
              <a:ext cx="2001594" cy="1480053"/>
            </a:xfrm>
            <a:prstGeom prst="rect">
              <a:avLst/>
            </a:prstGeom>
          </p:spPr>
        </p:pic>
        <p:sp>
          <p:nvSpPr>
            <p:cNvPr id="29" name="Rectangle 28"/>
            <p:cNvSpPr/>
            <p:nvPr/>
          </p:nvSpPr>
          <p:spPr>
            <a:xfrm>
              <a:off x="524767" y="4269377"/>
              <a:ext cx="986228"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AAF34"/>
                  </a:solidFill>
                  <a:effectLst/>
                  <a:uLnTx/>
                  <a:uFillTx/>
                </a:rPr>
                <a:t>Easy to Use</a:t>
              </a:r>
            </a:p>
          </p:txBody>
        </p:sp>
        <p:cxnSp>
          <p:nvCxnSpPr>
            <p:cNvPr id="30" name="Straight Connector 29"/>
            <p:cNvCxnSpPr/>
            <p:nvPr/>
          </p:nvCxnSpPr>
          <p:spPr bwMode="auto">
            <a:xfrm>
              <a:off x="568311" y="4244300"/>
              <a:ext cx="0" cy="590931"/>
            </a:xfrm>
            <a:prstGeom prst="line">
              <a:avLst/>
            </a:prstGeom>
            <a:solidFill>
              <a:srgbClr val="5B9BD5"/>
            </a:solidFill>
            <a:ln w="57150" cap="flat" cmpd="sng" algn="ctr">
              <a:solidFill>
                <a:srgbClr val="FAAF34"/>
              </a:solidFill>
              <a:prstDash val="solid"/>
              <a:round/>
              <a:headEnd type="none" w="med" len="med"/>
              <a:tailEnd type="none" w="med" len="med"/>
            </a:ln>
            <a:effectLst/>
          </p:spPr>
        </p:cxnSp>
      </p:grpSp>
      <p:grpSp>
        <p:nvGrpSpPr>
          <p:cNvPr id="31" name="Group 30"/>
          <p:cNvGrpSpPr/>
          <p:nvPr/>
        </p:nvGrpSpPr>
        <p:grpSpPr>
          <a:xfrm>
            <a:off x="2971080" y="4678130"/>
            <a:ext cx="3006264" cy="1749850"/>
            <a:chOff x="1713780" y="4699762"/>
            <a:chExt cx="3006264" cy="1749850"/>
          </a:xfrm>
        </p:grpSpPr>
        <p:pic>
          <p:nvPicPr>
            <p:cNvPr id="32" name="Picture 31"/>
            <p:cNvPicPr>
              <a:picLocks noChangeAspect="1"/>
            </p:cNvPicPr>
            <p:nvPr/>
          </p:nvPicPr>
          <p:blipFill>
            <a:blip r:embed="rId7">
              <a:clrChange>
                <a:clrFrom>
                  <a:srgbClr val="FFFFFF"/>
                </a:clrFrom>
                <a:clrTo>
                  <a:srgbClr val="FFFFFF">
                    <a:alpha val="0"/>
                  </a:srgbClr>
                </a:clrTo>
              </a:clrChange>
            </a:blip>
            <a:stretch>
              <a:fillRect/>
            </a:stretch>
          </p:blipFill>
          <p:spPr>
            <a:xfrm>
              <a:off x="2898932" y="4699762"/>
              <a:ext cx="1821112" cy="1666124"/>
            </a:xfrm>
            <a:prstGeom prst="rect">
              <a:avLst/>
            </a:prstGeom>
          </p:spPr>
        </p:pic>
        <p:sp>
          <p:nvSpPr>
            <p:cNvPr id="33" name="Rectangle 32"/>
            <p:cNvSpPr/>
            <p:nvPr/>
          </p:nvSpPr>
          <p:spPr>
            <a:xfrm>
              <a:off x="1713780" y="5858681"/>
              <a:ext cx="170035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EB7D"/>
                  </a:solidFill>
                  <a:effectLst/>
                  <a:uLnTx/>
                  <a:uFillTx/>
                </a:rPr>
                <a:t>Declarative and Flexible</a:t>
              </a:r>
            </a:p>
          </p:txBody>
        </p:sp>
        <p:cxnSp>
          <p:nvCxnSpPr>
            <p:cNvPr id="34" name="Straight Connector 33"/>
            <p:cNvCxnSpPr/>
            <p:nvPr/>
          </p:nvCxnSpPr>
          <p:spPr bwMode="auto">
            <a:xfrm>
              <a:off x="1852825" y="5858680"/>
              <a:ext cx="0" cy="590931"/>
            </a:xfrm>
            <a:prstGeom prst="line">
              <a:avLst/>
            </a:prstGeom>
            <a:solidFill>
              <a:srgbClr val="5B9BD5"/>
            </a:solidFill>
            <a:ln w="57150" cap="flat" cmpd="sng" algn="ctr">
              <a:solidFill>
                <a:srgbClr val="FFE27A"/>
              </a:solidFill>
              <a:prstDash val="solid"/>
              <a:round/>
              <a:headEnd type="none" w="med" len="med"/>
              <a:tailEnd type="none" w="med" len="med"/>
            </a:ln>
            <a:effectLst/>
          </p:spPr>
        </p:cxnSp>
      </p:grpSp>
      <p:grpSp>
        <p:nvGrpSpPr>
          <p:cNvPr id="35" name="Group 34"/>
          <p:cNvGrpSpPr/>
          <p:nvPr/>
        </p:nvGrpSpPr>
        <p:grpSpPr>
          <a:xfrm>
            <a:off x="6030356" y="4765201"/>
            <a:ext cx="4085194" cy="1796108"/>
            <a:chOff x="4773056" y="4786833"/>
            <a:chExt cx="4085194" cy="1796108"/>
          </a:xfrm>
        </p:grpSpPr>
        <p:pic>
          <p:nvPicPr>
            <p:cNvPr id="36" name="Picture 35"/>
            <p:cNvPicPr>
              <a:picLocks noChangeAspect="1"/>
            </p:cNvPicPr>
            <p:nvPr/>
          </p:nvPicPr>
          <p:blipFill>
            <a:blip r:embed="rId8">
              <a:clrChange>
                <a:clrFrom>
                  <a:srgbClr val="FFFFFF"/>
                </a:clrFrom>
                <a:clrTo>
                  <a:srgbClr val="FFFFFF">
                    <a:alpha val="0"/>
                  </a:srgbClr>
                </a:clrTo>
              </a:clrChange>
            </a:blip>
            <a:stretch>
              <a:fillRect/>
            </a:stretch>
          </p:blipFill>
          <p:spPr>
            <a:xfrm>
              <a:off x="4773056" y="4786833"/>
              <a:ext cx="1808197" cy="1420726"/>
            </a:xfrm>
            <a:prstGeom prst="rect">
              <a:avLst/>
            </a:prstGeom>
          </p:spPr>
        </p:pic>
        <p:sp>
          <p:nvSpPr>
            <p:cNvPr id="37" name="Rectangle 36"/>
            <p:cNvSpPr/>
            <p:nvPr/>
          </p:nvSpPr>
          <p:spPr>
            <a:xfrm>
              <a:off x="5913073" y="5925600"/>
              <a:ext cx="2945177" cy="584775"/>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CC682"/>
                  </a:solidFill>
                  <a:effectLst/>
                  <a:uLnTx/>
                  <a:uFillTx/>
                </a:rPr>
                <a:t>Visualize and Edit with Drag-and-Drop Interface</a:t>
              </a:r>
            </a:p>
          </p:txBody>
        </p:sp>
        <p:cxnSp>
          <p:nvCxnSpPr>
            <p:cNvPr id="38" name="Straight Connector 37"/>
            <p:cNvCxnSpPr/>
            <p:nvPr/>
          </p:nvCxnSpPr>
          <p:spPr bwMode="auto">
            <a:xfrm>
              <a:off x="5991994" y="5992010"/>
              <a:ext cx="0" cy="590931"/>
            </a:xfrm>
            <a:prstGeom prst="line">
              <a:avLst/>
            </a:prstGeom>
            <a:solidFill>
              <a:srgbClr val="5B9BD5"/>
            </a:solidFill>
            <a:ln w="57150" cap="flat" cmpd="sng" algn="ctr">
              <a:solidFill>
                <a:srgbClr val="FFD8A8"/>
              </a:solidFill>
              <a:prstDash val="solid"/>
              <a:round/>
              <a:headEnd type="none" w="med" len="med"/>
              <a:tailEnd type="none" w="med" len="med"/>
            </a:ln>
            <a:effectLst/>
          </p:spPr>
        </p:cxnSp>
      </p:grpSp>
      <p:grpSp>
        <p:nvGrpSpPr>
          <p:cNvPr id="39" name="Group 38"/>
          <p:cNvGrpSpPr/>
          <p:nvPr/>
        </p:nvGrpSpPr>
        <p:grpSpPr>
          <a:xfrm>
            <a:off x="1759009" y="1943552"/>
            <a:ext cx="3471055" cy="1820236"/>
            <a:chOff x="501709" y="1965184"/>
            <a:chExt cx="3471055" cy="1820236"/>
          </a:xfrm>
        </p:grpSpPr>
        <p:sp>
          <p:nvSpPr>
            <p:cNvPr id="40" name="Rectangle 39"/>
            <p:cNvSpPr/>
            <p:nvPr/>
          </p:nvSpPr>
          <p:spPr>
            <a:xfrm>
              <a:off x="501709" y="1974507"/>
              <a:ext cx="278201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65905E"/>
                  </a:solidFill>
                  <a:effectLst/>
                  <a:uLnTx/>
                  <a:uFillTx/>
                </a:rPr>
                <a:t>Supports a Wide Range of AWS Resources</a:t>
              </a:r>
            </a:p>
          </p:txBody>
        </p:sp>
        <p:cxnSp>
          <p:nvCxnSpPr>
            <p:cNvPr id="41" name="Straight Connector 40"/>
            <p:cNvCxnSpPr/>
            <p:nvPr/>
          </p:nvCxnSpPr>
          <p:spPr bwMode="auto">
            <a:xfrm>
              <a:off x="577908" y="1965184"/>
              <a:ext cx="0" cy="590931"/>
            </a:xfrm>
            <a:prstGeom prst="line">
              <a:avLst/>
            </a:prstGeom>
            <a:solidFill>
              <a:srgbClr val="5B9BD5"/>
            </a:solidFill>
            <a:ln w="57150" cap="flat" cmpd="sng" algn="ctr">
              <a:solidFill>
                <a:srgbClr val="65905E"/>
              </a:solidFill>
              <a:prstDash val="solid"/>
              <a:round/>
              <a:headEnd type="none" w="med" len="med"/>
              <a:tailEnd type="none" w="med" len="med"/>
            </a:ln>
            <a:effectLst/>
          </p:spPr>
        </p:cxnSp>
        <p:pic>
          <p:nvPicPr>
            <p:cNvPr id="42" name="Picture 41"/>
            <p:cNvPicPr>
              <a:picLocks noChangeAspect="1"/>
            </p:cNvPicPr>
            <p:nvPr/>
          </p:nvPicPr>
          <p:blipFill>
            <a:blip r:embed="rId9">
              <a:clrChange>
                <a:clrFrom>
                  <a:srgbClr val="FFFFFF"/>
                </a:clrFrom>
                <a:clrTo>
                  <a:srgbClr val="FFFFFF">
                    <a:alpha val="0"/>
                  </a:srgbClr>
                </a:clrTo>
              </a:clrChange>
            </a:blip>
            <a:stretch>
              <a:fillRect/>
            </a:stretch>
          </p:blipFill>
          <p:spPr>
            <a:xfrm>
              <a:off x="2134431" y="2293439"/>
              <a:ext cx="1838333" cy="1491981"/>
            </a:xfrm>
            <a:prstGeom prst="rect">
              <a:avLst/>
            </a:prstGeom>
          </p:spPr>
        </p:pic>
      </p:grpSp>
    </p:spTree>
    <p:extLst>
      <p:ext uri="{BB962C8B-B14F-4D97-AF65-F5344CB8AC3E}">
        <p14:creationId xmlns:p14="http://schemas.microsoft.com/office/powerpoint/2010/main" val="168112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Architecture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AWS CloudFormation?</a:t>
            </a:r>
          </a:p>
        </p:txBody>
      </p:sp>
      <p:pic>
        <p:nvPicPr>
          <p:cNvPr id="43" name="Picture 2" descr="http://i.stack.imgur.com/mOiQ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677" y="1437108"/>
            <a:ext cx="6876930" cy="493421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9958100" y="3394713"/>
            <a:ext cx="1009746" cy="1114963"/>
            <a:chOff x="7733858" y="3383247"/>
            <a:chExt cx="1009746" cy="1114963"/>
          </a:xfrm>
        </p:grpSpPr>
        <p:pic>
          <p:nvPicPr>
            <p:cNvPr id="45" name="Picture 44" descr="CloudFormation-Tempa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46" name="TextBox 29"/>
            <p:cNvSpPr txBox="1"/>
            <p:nvPr/>
          </p:nvSpPr>
          <p:spPr>
            <a:xfrm>
              <a:off x="7789841" y="43012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sp>
        <p:nvSpPr>
          <p:cNvPr id="47" name="Rounded Rectangle 46"/>
          <p:cNvSpPr/>
          <p:nvPr/>
        </p:nvSpPr>
        <p:spPr>
          <a:xfrm>
            <a:off x="777606" y="1587687"/>
            <a:ext cx="7269373" cy="4896491"/>
          </a:xfrm>
          <a:prstGeom prst="roundRect">
            <a:avLst>
              <a:gd name="adj" fmla="val 9818"/>
            </a:avLst>
          </a:prstGeom>
          <a:noFill/>
          <a:ln w="38100" cap="flat" cmpd="sng" algn="ctr">
            <a:solidFill>
              <a:srgbClr val="70AD47"/>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grpSp>
        <p:nvGrpSpPr>
          <p:cNvPr id="48" name="Group 47"/>
          <p:cNvGrpSpPr/>
          <p:nvPr/>
        </p:nvGrpSpPr>
        <p:grpSpPr>
          <a:xfrm>
            <a:off x="840961" y="1454322"/>
            <a:ext cx="725155" cy="1056145"/>
            <a:chOff x="1632209" y="1654663"/>
            <a:chExt cx="643781" cy="834802"/>
          </a:xfrm>
        </p:grpSpPr>
        <p:sp>
          <p:nvSpPr>
            <p:cNvPr id="49" name="TextBox 48"/>
            <p:cNvSpPr txBox="1"/>
            <p:nvPr/>
          </p:nvSpPr>
          <p:spPr>
            <a:xfrm>
              <a:off x="1632209" y="2215145"/>
              <a:ext cx="643781" cy="274320"/>
            </a:xfrm>
            <a:prstGeom prst="rect">
              <a:avLst/>
            </a:prstGeom>
            <a:noFill/>
          </p:spPr>
          <p:txBody>
            <a:bodyPr wrap="square" lIns="0" tIns="0" rIns="0" bIns="0" rtlCol="0" anchor="t">
              <a:no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10203"/>
                  </a:solidFill>
                  <a:effectLst/>
                  <a:uLnTx/>
                  <a:uFillTx/>
                </a:rPr>
                <a:t>Stack</a:t>
              </a: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953" y="1654663"/>
              <a:ext cx="630670" cy="537766"/>
            </a:xfrm>
            <a:prstGeom prst="rect">
              <a:avLst/>
            </a:prstGeom>
          </p:spPr>
        </p:pic>
      </p:grpSp>
      <p:grpSp>
        <p:nvGrpSpPr>
          <p:cNvPr id="51" name="Group 50"/>
          <p:cNvGrpSpPr/>
          <p:nvPr/>
        </p:nvGrpSpPr>
        <p:grpSpPr>
          <a:xfrm>
            <a:off x="8234678" y="3447182"/>
            <a:ext cx="1535723" cy="1010027"/>
            <a:chOff x="6689601" y="3567369"/>
            <a:chExt cx="1535723" cy="1010027"/>
          </a:xfrm>
        </p:grpSpPr>
        <p:sp>
          <p:nvSpPr>
            <p:cNvPr id="52" name="Left-Right Arrow 51"/>
            <p:cNvSpPr/>
            <p:nvPr/>
          </p:nvSpPr>
          <p:spPr bwMode="auto">
            <a:xfrm>
              <a:off x="6689601" y="3567369"/>
              <a:ext cx="1535723" cy="1010027"/>
            </a:xfrm>
            <a:prstGeom prst="leftRightArrow">
              <a:avLst>
                <a:gd name="adj1" fmla="val 54643"/>
                <a:gd name="adj2" fmla="val 43036"/>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pic>
          <p:nvPicPr>
            <p:cNvPr id="53"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7153711" y="3772919"/>
              <a:ext cx="607501" cy="607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4341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Architecture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AWS CloudFormation?</a:t>
            </a:r>
          </a:p>
        </p:txBody>
      </p:sp>
      <p:grpSp>
        <p:nvGrpSpPr>
          <p:cNvPr id="15" name="Group 14"/>
          <p:cNvGrpSpPr/>
          <p:nvPr/>
        </p:nvGrpSpPr>
        <p:grpSpPr>
          <a:xfrm>
            <a:off x="5341018" y="3106253"/>
            <a:ext cx="1009746" cy="1102263"/>
            <a:chOff x="7733858" y="3383247"/>
            <a:chExt cx="1009746" cy="1102263"/>
          </a:xfrm>
        </p:grpSpPr>
        <p:pic>
          <p:nvPicPr>
            <p:cNvPr id="16" name="Picture 15" descr="CloudFormation-Temp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17" name="TextBox 29"/>
            <p:cNvSpPr txBox="1"/>
            <p:nvPr/>
          </p:nvSpPr>
          <p:spPr>
            <a:xfrm>
              <a:off x="7784658" y="42885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grpSp>
        <p:nvGrpSpPr>
          <p:cNvPr id="18" name="Group 17"/>
          <p:cNvGrpSpPr/>
          <p:nvPr/>
        </p:nvGrpSpPr>
        <p:grpSpPr>
          <a:xfrm>
            <a:off x="2210812" y="3632958"/>
            <a:ext cx="3243326" cy="2219672"/>
            <a:chOff x="804819" y="3704852"/>
            <a:chExt cx="3243326" cy="2219672"/>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19" y="3704852"/>
              <a:ext cx="2562332" cy="2219672"/>
            </a:xfrm>
            <a:prstGeom prst="rect">
              <a:avLst/>
            </a:prstGeom>
            <a:ln>
              <a:noFill/>
            </a:ln>
            <a:effectLst>
              <a:outerShdw blurRad="190500" algn="tl" rotWithShape="0">
                <a:srgbClr val="000000">
                  <a:alpha val="70000"/>
                </a:srgbClr>
              </a:outerShdw>
            </a:effectLst>
          </p:spPr>
        </p:pic>
        <p:sp>
          <p:nvSpPr>
            <p:cNvPr id="20" name="Left Arrow 19"/>
            <p:cNvSpPr/>
            <p:nvPr/>
          </p:nvSpPr>
          <p:spPr bwMode="auto">
            <a:xfrm rot="19503595">
              <a:off x="3456195" y="4113684"/>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21" name="Group 20"/>
          <p:cNvGrpSpPr/>
          <p:nvPr/>
        </p:nvGrpSpPr>
        <p:grpSpPr>
          <a:xfrm>
            <a:off x="3054012" y="1568654"/>
            <a:ext cx="2403405" cy="1802573"/>
            <a:chOff x="1648019" y="1640548"/>
            <a:chExt cx="2403405" cy="1802573"/>
          </a:xfrm>
        </p:grpSpPr>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8019" y="1640548"/>
              <a:ext cx="1719132" cy="1737920"/>
            </a:xfrm>
            <a:prstGeom prst="rect">
              <a:avLst/>
            </a:prstGeom>
            <a:ln>
              <a:noFill/>
            </a:ln>
            <a:effectLst>
              <a:outerShdw blurRad="190500" algn="tl" rotWithShape="0">
                <a:srgbClr val="000000">
                  <a:alpha val="70000"/>
                </a:srgbClr>
              </a:outerShdw>
            </a:effectLst>
          </p:spPr>
        </p:pic>
        <p:sp>
          <p:nvSpPr>
            <p:cNvPr id="23" name="Left Arrow 22"/>
            <p:cNvSpPr/>
            <p:nvPr/>
          </p:nvSpPr>
          <p:spPr bwMode="auto">
            <a:xfrm rot="2235446">
              <a:off x="3459474" y="2882899"/>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24" name="Group 23"/>
          <p:cNvGrpSpPr/>
          <p:nvPr/>
        </p:nvGrpSpPr>
        <p:grpSpPr>
          <a:xfrm>
            <a:off x="6259206" y="3954387"/>
            <a:ext cx="3235474" cy="2493111"/>
            <a:chOff x="4853213" y="4026281"/>
            <a:chExt cx="3235474" cy="2493111"/>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2645" y="4026281"/>
              <a:ext cx="2576042" cy="2493111"/>
            </a:xfrm>
            <a:prstGeom prst="rect">
              <a:avLst/>
            </a:prstGeom>
            <a:ln>
              <a:noFill/>
            </a:ln>
            <a:effectLst>
              <a:outerShdw blurRad="190500" algn="tl" rotWithShape="0">
                <a:srgbClr val="000000">
                  <a:alpha val="70000"/>
                </a:srgbClr>
              </a:outerShdw>
            </a:effectLst>
          </p:spPr>
        </p:pic>
        <p:sp>
          <p:nvSpPr>
            <p:cNvPr id="26" name="Left Arrow 25"/>
            <p:cNvSpPr/>
            <p:nvPr/>
          </p:nvSpPr>
          <p:spPr bwMode="auto">
            <a:xfrm rot="2319967" flipH="1">
              <a:off x="4853213" y="4116358"/>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27" name="Group 26"/>
          <p:cNvGrpSpPr/>
          <p:nvPr/>
        </p:nvGrpSpPr>
        <p:grpSpPr>
          <a:xfrm>
            <a:off x="6231776" y="1426853"/>
            <a:ext cx="3262904" cy="2447545"/>
            <a:chOff x="4825783" y="1498747"/>
            <a:chExt cx="3262904" cy="2447545"/>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2645" y="1498747"/>
              <a:ext cx="2576042" cy="2447545"/>
            </a:xfrm>
            <a:prstGeom prst="rect">
              <a:avLst/>
            </a:prstGeom>
            <a:ln>
              <a:noFill/>
            </a:ln>
            <a:effectLst>
              <a:outerShdw blurRad="190500" algn="tl" rotWithShape="0">
                <a:srgbClr val="000000">
                  <a:alpha val="70000"/>
                </a:srgbClr>
              </a:outerShdw>
            </a:effectLst>
          </p:spPr>
        </p:pic>
        <p:sp>
          <p:nvSpPr>
            <p:cNvPr id="29" name="Left Arrow 28"/>
            <p:cNvSpPr/>
            <p:nvPr/>
          </p:nvSpPr>
          <p:spPr bwMode="auto">
            <a:xfrm rot="19020060" flipH="1">
              <a:off x="4825783" y="2868607"/>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spTree>
    <p:extLst>
      <p:ext uri="{BB962C8B-B14F-4D97-AF65-F5344CB8AC3E}">
        <p14:creationId xmlns:p14="http://schemas.microsoft.com/office/powerpoint/2010/main" val="168369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Architecture</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AWS CloudFormation?</a:t>
            </a:r>
          </a:p>
        </p:txBody>
      </p:sp>
      <p:sp>
        <p:nvSpPr>
          <p:cNvPr id="30" name="Chevron 29"/>
          <p:cNvSpPr/>
          <p:nvPr/>
        </p:nvSpPr>
        <p:spPr bwMode="auto">
          <a:xfrm>
            <a:off x="5979913" y="4301734"/>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31" name="Chevron 30"/>
          <p:cNvSpPr/>
          <p:nvPr/>
        </p:nvSpPr>
        <p:spPr bwMode="auto">
          <a:xfrm>
            <a:off x="8513651" y="4301734"/>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32" name="Chevron 31"/>
          <p:cNvSpPr/>
          <p:nvPr/>
        </p:nvSpPr>
        <p:spPr bwMode="auto">
          <a:xfrm>
            <a:off x="3206510" y="4301734"/>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nvGrpSpPr>
          <p:cNvPr id="33" name="Group 32"/>
          <p:cNvGrpSpPr/>
          <p:nvPr/>
        </p:nvGrpSpPr>
        <p:grpSpPr>
          <a:xfrm>
            <a:off x="4068584" y="1660684"/>
            <a:ext cx="1843074" cy="4347610"/>
            <a:chOff x="2819038" y="1820341"/>
            <a:chExt cx="1843074" cy="4347610"/>
          </a:xfrm>
        </p:grpSpPr>
        <p:grpSp>
          <p:nvGrpSpPr>
            <p:cNvPr id="34" name="Group 33"/>
            <p:cNvGrpSpPr/>
            <p:nvPr/>
          </p:nvGrpSpPr>
          <p:grpSpPr>
            <a:xfrm>
              <a:off x="3228790" y="4170255"/>
              <a:ext cx="1009746" cy="1150692"/>
              <a:chOff x="7733858" y="3383247"/>
              <a:chExt cx="1009746" cy="1150692"/>
            </a:xfrm>
          </p:grpSpPr>
          <p:pic>
            <p:nvPicPr>
              <p:cNvPr id="37" name="Picture 36" descr="CloudFormation-Temp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38" name="TextBox 29"/>
              <p:cNvSpPr txBox="1"/>
              <p:nvPr/>
            </p:nvSpPr>
            <p:spPr>
              <a:xfrm>
                <a:off x="7799435" y="4336962"/>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pic>
          <p:nvPicPr>
            <p:cNvPr id="35" name="Picture 34"/>
            <p:cNvPicPr>
              <a:picLocks noChangeAspect="1"/>
            </p:cNvPicPr>
            <p:nvPr/>
          </p:nvPicPr>
          <p:blipFill rotWithShape="1">
            <a:blip r:embed="rId4"/>
            <a:srcRect b="21925"/>
            <a:stretch/>
          </p:blipFill>
          <p:spPr>
            <a:xfrm>
              <a:off x="2825167" y="1820341"/>
              <a:ext cx="1814654" cy="2208968"/>
            </a:xfrm>
            <a:prstGeom prst="rect">
              <a:avLst/>
            </a:prstGeom>
            <a:ln>
              <a:noFill/>
            </a:ln>
            <a:effectLst>
              <a:outerShdw blurRad="190500" algn="tl" rotWithShape="0">
                <a:srgbClr val="000000">
                  <a:alpha val="70000"/>
                </a:srgbClr>
              </a:outerShdw>
            </a:effectLst>
          </p:spPr>
        </p:pic>
        <p:sp>
          <p:nvSpPr>
            <p:cNvPr id="36" name="TextBox 35"/>
            <p:cNvSpPr txBox="1"/>
            <p:nvPr/>
          </p:nvSpPr>
          <p:spPr>
            <a:xfrm>
              <a:off x="2819038" y="5632420"/>
              <a:ext cx="1843074" cy="535531"/>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Parameter definition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Resource creation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Configuration actions</a:t>
              </a:r>
            </a:p>
          </p:txBody>
        </p:sp>
      </p:grpSp>
      <p:grpSp>
        <p:nvGrpSpPr>
          <p:cNvPr id="39" name="Group 38"/>
          <p:cNvGrpSpPr/>
          <p:nvPr/>
        </p:nvGrpSpPr>
        <p:grpSpPr>
          <a:xfrm>
            <a:off x="6849639" y="1660684"/>
            <a:ext cx="1620459" cy="4524910"/>
            <a:chOff x="4901062" y="1836788"/>
            <a:chExt cx="1620459" cy="4524910"/>
          </a:xfrm>
        </p:grpSpPr>
        <p:grpSp>
          <p:nvGrpSpPr>
            <p:cNvPr id="40" name="Group 39"/>
            <p:cNvGrpSpPr/>
            <p:nvPr/>
          </p:nvGrpSpPr>
          <p:grpSpPr>
            <a:xfrm>
              <a:off x="5003994" y="4069495"/>
              <a:ext cx="1234583" cy="1541228"/>
              <a:chOff x="4496095" y="4403171"/>
              <a:chExt cx="1234583" cy="1541228"/>
            </a:xfrm>
          </p:grpSpPr>
          <p:pic>
            <p:nvPicPr>
              <p:cNvPr id="43"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6095" y="4403171"/>
                <a:ext cx="1234583" cy="123458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29"/>
              <p:cNvSpPr txBox="1"/>
              <p:nvPr/>
            </p:nvSpPr>
            <p:spPr>
              <a:xfrm>
                <a:off x="4584895" y="5550445"/>
                <a:ext cx="1056629"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Cloud Formation</a:t>
                </a:r>
              </a:p>
            </p:txBody>
          </p:sp>
        </p:grpSp>
        <p:pic>
          <p:nvPicPr>
            <p:cNvPr id="41" name="Picture 40"/>
            <p:cNvPicPr>
              <a:picLocks noChangeAspect="1"/>
            </p:cNvPicPr>
            <p:nvPr/>
          </p:nvPicPr>
          <p:blipFill>
            <a:blip r:embed="rId6"/>
            <a:stretch>
              <a:fillRect/>
            </a:stretch>
          </p:blipFill>
          <p:spPr>
            <a:xfrm>
              <a:off x="4949651" y="1836788"/>
              <a:ext cx="1571870" cy="2235549"/>
            </a:xfrm>
            <a:prstGeom prst="rect">
              <a:avLst/>
            </a:prstGeom>
          </p:spPr>
        </p:pic>
        <p:sp>
          <p:nvSpPr>
            <p:cNvPr id="42" name="TextBox 41"/>
            <p:cNvSpPr txBox="1"/>
            <p:nvPr/>
          </p:nvSpPr>
          <p:spPr>
            <a:xfrm>
              <a:off x="4901062" y="5678434"/>
              <a:ext cx="1590781" cy="683264"/>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Stack creation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Stack updates</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Error Detection and rollback</a:t>
              </a:r>
            </a:p>
          </p:txBody>
        </p:sp>
      </p:grpSp>
      <p:grpSp>
        <p:nvGrpSpPr>
          <p:cNvPr id="45" name="Group 44"/>
          <p:cNvGrpSpPr/>
          <p:nvPr/>
        </p:nvGrpSpPr>
        <p:grpSpPr>
          <a:xfrm>
            <a:off x="9571626" y="1650581"/>
            <a:ext cx="1843074" cy="4511214"/>
            <a:chOff x="6775280" y="1857588"/>
            <a:chExt cx="1843074" cy="4511214"/>
          </a:xfrm>
        </p:grpSpPr>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1351" y="1857588"/>
              <a:ext cx="1758126" cy="2193950"/>
            </a:xfrm>
            <a:prstGeom prst="rect">
              <a:avLst/>
            </a:prstGeom>
            <a:ln>
              <a:noFill/>
            </a:ln>
            <a:effectLst>
              <a:outerShdw blurRad="190500" algn="tl" rotWithShape="0">
                <a:srgbClr val="000000">
                  <a:alpha val="70000"/>
                </a:srgbClr>
              </a:outerShdw>
            </a:effectLst>
          </p:spPr>
        </p:pic>
        <p:grpSp>
          <p:nvGrpSpPr>
            <p:cNvPr id="47" name="Group 46"/>
            <p:cNvGrpSpPr/>
            <p:nvPr/>
          </p:nvGrpSpPr>
          <p:grpSpPr>
            <a:xfrm>
              <a:off x="7141744" y="4374604"/>
              <a:ext cx="1113421" cy="1135100"/>
              <a:chOff x="7797773" y="4663865"/>
              <a:chExt cx="1113421" cy="1135100"/>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6810" y="4663865"/>
                <a:ext cx="710387" cy="680352"/>
              </a:xfrm>
              <a:prstGeom prst="rect">
                <a:avLst/>
              </a:prstGeom>
            </p:spPr>
          </p:pic>
          <p:sp>
            <p:nvSpPr>
              <p:cNvPr id="50" name="TextBox 29"/>
              <p:cNvSpPr txBox="1"/>
              <p:nvPr/>
            </p:nvSpPr>
            <p:spPr>
              <a:xfrm>
                <a:off x="7797773" y="5405011"/>
                <a:ext cx="1113421"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Generated</a:t>
                </a:r>
                <a:br>
                  <a:rPr kumimoji="0" lang="en-US" sz="1600" b="1" i="0" u="none" strike="noStrike" kern="1200" cap="none" spc="0" normalizeH="0" baseline="0" noProof="0" dirty="0">
                    <a:ln>
                      <a:noFill/>
                    </a:ln>
                    <a:solidFill>
                      <a:srgbClr val="010203"/>
                    </a:solidFill>
                    <a:effectLst/>
                    <a:uLnTx/>
                    <a:uFillTx/>
                    <a:latin typeface="Arial"/>
                    <a:ea typeface="+mn-ea"/>
                    <a:cs typeface="+mn-cs"/>
                  </a:rPr>
                </a:br>
                <a:r>
                  <a:rPr kumimoji="0" lang="en-US" sz="1600" b="1" i="0" u="none" strike="noStrike" kern="1200" cap="none" spc="0" normalizeH="0" baseline="0" noProof="0" dirty="0">
                    <a:ln>
                      <a:noFill/>
                    </a:ln>
                    <a:solidFill>
                      <a:srgbClr val="010203"/>
                    </a:solidFill>
                    <a:effectLst/>
                    <a:uLnTx/>
                    <a:uFillTx/>
                    <a:latin typeface="Arial"/>
                    <a:ea typeface="+mn-ea"/>
                    <a:cs typeface="+mn-cs"/>
                  </a:rPr>
                  <a:t>Stack</a:t>
                </a:r>
              </a:p>
            </p:txBody>
          </p:sp>
        </p:grpSp>
        <p:sp>
          <p:nvSpPr>
            <p:cNvPr id="48" name="TextBox 47"/>
            <p:cNvSpPr txBox="1"/>
            <p:nvPr/>
          </p:nvSpPr>
          <p:spPr>
            <a:xfrm>
              <a:off x="6775280" y="5537805"/>
              <a:ext cx="1843074" cy="830997"/>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Comprehensive service support</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Service event aware</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Customizable</a:t>
              </a: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lumMod val="50000"/>
                  </a:srgbClr>
                </a:solidFill>
                <a:effectLst/>
                <a:uLnTx/>
                <a:uFillTx/>
                <a:latin typeface="Arial" charset="0"/>
              </a:endParaRPr>
            </a:p>
          </p:txBody>
        </p:sp>
      </p:grpSp>
      <p:grpSp>
        <p:nvGrpSpPr>
          <p:cNvPr id="51" name="Group 50"/>
          <p:cNvGrpSpPr/>
          <p:nvPr/>
        </p:nvGrpSpPr>
        <p:grpSpPr>
          <a:xfrm>
            <a:off x="1059627" y="1650581"/>
            <a:ext cx="1904888" cy="4283847"/>
            <a:chOff x="832332" y="1820341"/>
            <a:chExt cx="1904888" cy="4283847"/>
          </a:xfrm>
        </p:grpSpPr>
        <p:grpSp>
          <p:nvGrpSpPr>
            <p:cNvPr id="52" name="Group 51"/>
            <p:cNvGrpSpPr/>
            <p:nvPr/>
          </p:nvGrpSpPr>
          <p:grpSpPr>
            <a:xfrm>
              <a:off x="832332" y="1820341"/>
              <a:ext cx="1904888" cy="4089948"/>
              <a:chOff x="832332" y="1820341"/>
              <a:chExt cx="1904888" cy="4089948"/>
            </a:xfrm>
          </p:grpSpPr>
          <p:grpSp>
            <p:nvGrpSpPr>
              <p:cNvPr id="54" name="Group 53"/>
              <p:cNvGrpSpPr/>
              <p:nvPr/>
            </p:nvGrpSpPr>
            <p:grpSpPr>
              <a:xfrm>
                <a:off x="832332" y="1820341"/>
                <a:ext cx="1752302" cy="3793366"/>
                <a:chOff x="832332" y="1820341"/>
                <a:chExt cx="1752302" cy="3793366"/>
              </a:xfrm>
            </p:grpSpPr>
            <p:pic>
              <p:nvPicPr>
                <p:cNvPr id="56" name="Picture 55"/>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832332" y="1820341"/>
                  <a:ext cx="1752302" cy="2189625"/>
                </a:xfrm>
                <a:prstGeom prst="rect">
                  <a:avLst/>
                </a:prstGeom>
                <a:ln>
                  <a:noFill/>
                </a:ln>
                <a:effectLst>
                  <a:outerShdw blurRad="190500" algn="tl" rotWithShape="0">
                    <a:srgbClr val="000000">
                      <a:alpha val="70000"/>
                    </a:srgbClr>
                  </a:outerShdw>
                </a:effectLst>
              </p:spPr>
            </p:pic>
            <p:sp>
              <p:nvSpPr>
                <p:cNvPr id="57" name="TextBox 29"/>
                <p:cNvSpPr txBox="1"/>
                <p:nvPr/>
              </p:nvSpPr>
              <p:spPr>
                <a:xfrm>
                  <a:off x="1094949" y="5219753"/>
                  <a:ext cx="1345217"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Desired Architecture</a:t>
                  </a:r>
                </a:p>
              </p:txBody>
            </p:sp>
            <p:pic>
              <p:nvPicPr>
                <p:cNvPr id="58" name="Picture 2" descr="http://i.stack.imgur.com/mOiQ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1200" y="4131215"/>
                  <a:ext cx="1248966" cy="104046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p:cNvSpPr txBox="1"/>
              <p:nvPr/>
            </p:nvSpPr>
            <p:spPr>
              <a:xfrm>
                <a:off x="894146" y="5670223"/>
                <a:ext cx="1843074" cy="240066"/>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FFFFFF">
                      <a:lumMod val="50000"/>
                    </a:srgbClr>
                  </a:solidFill>
                  <a:effectLst/>
                  <a:uLnTx/>
                  <a:uFillTx/>
                  <a:latin typeface="Arial" charset="0"/>
                </a:endParaRPr>
              </a:p>
            </p:txBody>
          </p:sp>
        </p:grpSp>
        <p:sp>
          <p:nvSpPr>
            <p:cNvPr id="53" name="TextBox 52"/>
            <p:cNvSpPr txBox="1"/>
            <p:nvPr/>
          </p:nvSpPr>
          <p:spPr>
            <a:xfrm>
              <a:off x="876400" y="5716390"/>
              <a:ext cx="1860820" cy="387798"/>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Conceptualization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Architecture Layout</a:t>
              </a:r>
            </a:p>
          </p:txBody>
        </p:sp>
      </p:grpSp>
    </p:spTree>
    <p:extLst>
      <p:ext uri="{BB962C8B-B14F-4D97-AF65-F5344CB8AC3E}">
        <p14:creationId xmlns:p14="http://schemas.microsoft.com/office/powerpoint/2010/main" val="1078620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an Environment?</a:t>
            </a:r>
          </a:p>
        </p:txBody>
      </p:sp>
      <p:pic>
        <p:nvPicPr>
          <p:cNvPr id="9" name="Picture 2" descr="http://www.cvivas.com/wp-content/uploads/different-environ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84" y="1549587"/>
            <a:ext cx="3036747" cy="2224128"/>
          </a:xfrm>
          <a:prstGeom prst="rect">
            <a:avLst/>
          </a:prstGeom>
          <a:noFill/>
          <a:ln>
            <a:noFill/>
          </a:ln>
        </p:spPr>
      </p:pic>
      <p:sp>
        <p:nvSpPr>
          <p:cNvPr id="10" name="Rectangle 5"/>
          <p:cNvSpPr>
            <a:spLocks noChangeArrowheads="1"/>
          </p:cNvSpPr>
          <p:nvPr/>
        </p:nvSpPr>
        <p:spPr bwMode="auto">
          <a:xfrm>
            <a:off x="3211931" y="1549587"/>
            <a:ext cx="8674715"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10203"/>
                </a:solidFill>
                <a:effectLst/>
                <a:uLnTx/>
                <a:uFillTx/>
                <a:latin typeface="Arial"/>
                <a:ea typeface="Times New Roman" panose="02020603050405020304" pitchFamily="18" charset="0"/>
                <a:cs typeface="Times New Roman" panose="02020603050405020304" pitchFamily="18" charset="0"/>
              </a:rPr>
              <a:t>In software deployment, an environment or tier is a computer system in which a computer program or software component is deployed and executed.</a:t>
            </a:r>
            <a:r>
              <a:rPr kumimoji="0" lang="en-US" sz="1400" b="0" i="0" u="none" strike="noStrike" kern="0" cap="none" spc="0" normalizeH="0" baseline="0" noProof="0" dirty="0">
                <a:ln>
                  <a:noFill/>
                </a:ln>
                <a:solidFill>
                  <a:srgbClr val="010203"/>
                </a:solidFill>
                <a:effectLst/>
                <a:uLnTx/>
                <a:uFillTx/>
                <a:latin typeface="Arial"/>
              </a:rPr>
              <a:t> </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10203"/>
              </a:solidFill>
              <a:effectLst/>
              <a:uLnTx/>
              <a:uFillTx/>
              <a:latin typeface="Arial"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latin typeface="Arial" charset="0"/>
              </a:rPr>
              <a:t>Development</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Working in isolation with the rest of the tiers, the developer(s) can try radical changes to the code without adversely affecting the rest of the development team. </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ED7D31"/>
              </a:solidFill>
              <a:effectLst/>
              <a:uLnTx/>
              <a:uFillTx/>
              <a:latin typeface="Arial"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latin typeface="Arial" charset="0"/>
              </a:rPr>
              <a:t>Integration</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A common environment where all developers commit code changes.</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Combine and validate the work of the entire project team so it can be tested before being promoted to the Staging Environment.</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Possible for Development and Integration to be the same environment</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ED7D31"/>
              </a:solidFill>
              <a:effectLst/>
              <a:uLnTx/>
              <a:uFillTx/>
              <a:latin typeface="Arial"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latin typeface="Arial" charset="0"/>
              </a:rPr>
              <a:t>Staging/Test</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Identical to the production environment as possible.</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Simulate as much of the Production environment as possible</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1" i="0" u="none" strike="noStrike" kern="0" cap="none" spc="0" normalizeH="0" baseline="0" noProof="0" dirty="0">
              <a:ln>
                <a:noFill/>
              </a:ln>
              <a:solidFill>
                <a:srgbClr val="ED7D31"/>
              </a:solidFill>
              <a:effectLst/>
              <a:uLnTx/>
              <a:uFillTx/>
              <a:latin typeface="Arial"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latin typeface="Arial" charset="0"/>
              </a:rPr>
              <a:t>Production</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Production tier might include a single machine or a huge cluster comprising many machines.</a:t>
            </a:r>
            <a:endParaRPr kumimoji="0" lang="en-US" altLang="en-US" sz="1600" b="0" i="0" u="none" strike="noStrike" kern="0" cap="none" spc="0" normalizeH="0" baseline="0" noProof="0" dirty="0">
              <a:ln>
                <a:noFill/>
              </a:ln>
              <a:solidFill>
                <a:srgbClr val="010203"/>
              </a:solidFill>
              <a:effectLst/>
              <a:uLnTx/>
              <a:uFillTx/>
            </a:endParaRPr>
          </a:p>
        </p:txBody>
      </p:sp>
      <p:pic>
        <p:nvPicPr>
          <p:cNvPr id="11" name="Picture 2" descr="http://www.canovate.com/wp-content/uploads/2014/09/Smart-Server-Ra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962" y="3892934"/>
            <a:ext cx="1741068" cy="233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36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an Environment?	</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2515" y="2307069"/>
            <a:ext cx="2258106" cy="2853365"/>
          </a:xfrm>
          <a:prstGeom prst="rect">
            <a:avLst/>
          </a:prstGeom>
        </p:spPr>
      </p:pic>
      <p:grpSp>
        <p:nvGrpSpPr>
          <p:cNvPr id="23" name="Group 22"/>
          <p:cNvGrpSpPr/>
          <p:nvPr/>
        </p:nvGrpSpPr>
        <p:grpSpPr>
          <a:xfrm>
            <a:off x="6057560" y="1915780"/>
            <a:ext cx="5395986" cy="4179093"/>
            <a:chOff x="3398572" y="2202609"/>
            <a:chExt cx="5925405" cy="4501361"/>
          </a:xfrm>
        </p:grpSpPr>
        <p:grpSp>
          <p:nvGrpSpPr>
            <p:cNvPr id="24" name="Group 23"/>
            <p:cNvGrpSpPr/>
            <p:nvPr/>
          </p:nvGrpSpPr>
          <p:grpSpPr>
            <a:xfrm>
              <a:off x="4649807" y="2202609"/>
              <a:ext cx="3859118" cy="3597985"/>
              <a:chOff x="4649807" y="2202609"/>
              <a:chExt cx="3859118" cy="3597985"/>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1524" y="2202609"/>
                <a:ext cx="2432238" cy="3073400"/>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9807" y="2434601"/>
                <a:ext cx="2432238" cy="3073400"/>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6687" y="2727194"/>
                <a:ext cx="2432238" cy="3073400"/>
              </a:xfrm>
              <a:prstGeom prst="rect">
                <a:avLst/>
              </a:prstGeom>
            </p:spPr>
          </p:pic>
        </p:gr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90397">
              <a:off x="4731308" y="3723818"/>
              <a:ext cx="4592669" cy="298015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54190">
              <a:off x="3398572" y="3500093"/>
              <a:ext cx="4667063" cy="3028426"/>
            </a:xfrm>
            <a:prstGeom prst="rect">
              <a:avLst/>
            </a:prstGeom>
          </p:spPr>
        </p:pic>
      </p:grpSp>
      <p:sp>
        <p:nvSpPr>
          <p:cNvPr id="30" name="TextBox 29"/>
          <p:cNvSpPr txBox="1"/>
          <p:nvPr/>
        </p:nvSpPr>
        <p:spPr>
          <a:xfrm>
            <a:off x="2344165" y="5497272"/>
            <a:ext cx="2174806" cy="830997"/>
          </a:xfrm>
          <a:prstGeom prst="rect">
            <a:avLst/>
          </a:prstGeom>
          <a:noFill/>
        </p:spPr>
        <p:txBody>
          <a:bodyPr wrap="square" rtlCol="0">
            <a:spAutoFit/>
          </a:bodyPr>
          <a:lstStyle/>
          <a:p>
            <a:pPr algn="ctr" defTabSz="914400" eaLnBrk="0" fontAlgn="base" hangingPunct="0">
              <a:lnSpc>
                <a:spcPct val="80000"/>
              </a:lnSpc>
              <a:spcBef>
                <a:spcPct val="0"/>
              </a:spcBef>
              <a:spcAft>
                <a:spcPct val="0"/>
              </a:spcAft>
            </a:pPr>
            <a:r>
              <a:rPr lang="en-US" sz="3000" b="1" dirty="0">
                <a:solidFill>
                  <a:srgbClr val="0F0BAD"/>
                </a:solidFill>
                <a:latin typeface="Arial" charset="0"/>
              </a:rPr>
              <a:t>Traditional Hosting</a:t>
            </a:r>
          </a:p>
        </p:txBody>
      </p:sp>
      <p:sp>
        <p:nvSpPr>
          <p:cNvPr id="31" name="TextBox 30"/>
          <p:cNvSpPr txBox="1"/>
          <p:nvPr/>
        </p:nvSpPr>
        <p:spPr>
          <a:xfrm>
            <a:off x="7796386" y="5492120"/>
            <a:ext cx="1615539" cy="830997"/>
          </a:xfrm>
          <a:prstGeom prst="rect">
            <a:avLst/>
          </a:prstGeom>
          <a:noFill/>
        </p:spPr>
        <p:txBody>
          <a:bodyPr wrap="square" rtlCol="0">
            <a:spAutoFit/>
          </a:bodyPr>
          <a:lstStyle/>
          <a:p>
            <a:pPr algn="ctr" defTabSz="914400" eaLnBrk="0" fontAlgn="base" hangingPunct="0">
              <a:lnSpc>
                <a:spcPct val="80000"/>
              </a:lnSpc>
              <a:spcBef>
                <a:spcPct val="0"/>
              </a:spcBef>
              <a:spcAft>
                <a:spcPct val="0"/>
              </a:spcAft>
            </a:pPr>
            <a:r>
              <a:rPr lang="en-US" sz="3000" b="1" dirty="0">
                <a:solidFill>
                  <a:srgbClr val="0F0BAD"/>
                </a:solidFill>
                <a:latin typeface="Arial" charset="0"/>
              </a:rPr>
              <a:t>Cloud Hosting</a:t>
            </a:r>
          </a:p>
        </p:txBody>
      </p:sp>
      <p:pic>
        <p:nvPicPr>
          <p:cNvPr id="32" name="Picture 6" descr="http://ctoservers.co.uk/ekmps/shops/rackkits/images/hp-power-supply-dl360-g5-393527-001-237-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5285" y="1775657"/>
            <a:ext cx="3663586" cy="35746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docs.oracle.com/cd/E19045-01/blade.x6250/820-1185-17/figures/intro-5.jpg"/>
          <p:cNvPicPr>
            <a:picLocks noChangeAspect="1" noChangeArrowheads="1"/>
          </p:cNvPicPr>
          <p:nvPr/>
        </p:nvPicPr>
        <p:blipFill rotWithShape="1">
          <a:blip r:embed="rId8">
            <a:extLst>
              <a:ext uri="{28A0092B-C50C-407E-A947-70E740481C1C}">
                <a14:useLocalDpi xmlns:a14="http://schemas.microsoft.com/office/drawing/2010/main" val="0"/>
              </a:ext>
            </a:extLst>
          </a:blip>
          <a:srcRect t="1530" b="-1"/>
          <a:stretch/>
        </p:blipFill>
        <p:spPr bwMode="auto">
          <a:xfrm>
            <a:off x="1290449" y="1750573"/>
            <a:ext cx="4019253" cy="36183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virtualeverything.files.wordpress.com/2010/03/dell_1u.jpg?w=7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4657" y="1707691"/>
            <a:ext cx="3692569" cy="36957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0"/>
          <a:stretch>
            <a:fillRect/>
          </a:stretch>
        </p:blipFill>
        <p:spPr>
          <a:xfrm>
            <a:off x="6547906" y="1745421"/>
            <a:ext cx="4638630" cy="3706263"/>
          </a:xfrm>
          <a:prstGeom prst="rect">
            <a:avLst/>
          </a:prstGeom>
        </p:spPr>
      </p:pic>
      <p:pic>
        <p:nvPicPr>
          <p:cNvPr id="36" name="Picture 35"/>
          <p:cNvPicPr>
            <a:picLocks noChangeAspect="1"/>
          </p:cNvPicPr>
          <p:nvPr/>
        </p:nvPicPr>
        <p:blipFill>
          <a:blip r:embed="rId11"/>
          <a:stretch>
            <a:fillRect/>
          </a:stretch>
        </p:blipFill>
        <p:spPr>
          <a:xfrm>
            <a:off x="6555122" y="1724717"/>
            <a:ext cx="4638630" cy="3526230"/>
          </a:xfrm>
          <a:prstGeom prst="rect">
            <a:avLst/>
          </a:prstGeom>
        </p:spPr>
      </p:pic>
      <p:pic>
        <p:nvPicPr>
          <p:cNvPr id="37" name="Picture 36"/>
          <p:cNvPicPr>
            <a:picLocks noChangeAspect="1"/>
          </p:cNvPicPr>
          <p:nvPr/>
        </p:nvPicPr>
        <p:blipFill>
          <a:blip r:embed="rId12"/>
          <a:stretch>
            <a:fillRect/>
          </a:stretch>
        </p:blipFill>
        <p:spPr>
          <a:xfrm>
            <a:off x="6564053" y="1707691"/>
            <a:ext cx="4638629" cy="3609238"/>
          </a:xfrm>
          <a:prstGeom prst="rect">
            <a:avLst/>
          </a:prstGeom>
        </p:spPr>
      </p:pic>
    </p:spTree>
    <p:extLst>
      <p:ext uri="{BB962C8B-B14F-4D97-AF65-F5344CB8AC3E}">
        <p14:creationId xmlns:p14="http://schemas.microsoft.com/office/powerpoint/2010/main" val="304879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Cloud Computing?</a:t>
            </a:r>
          </a:p>
        </p:txBody>
      </p:sp>
      <p:pic>
        <p:nvPicPr>
          <p:cNvPr id="45" name="Picture 4" descr="https://upload.wikimedia.org/wikipedia/commons/thumb/b/b5/Cloud_computing.svg/800px-Cloud_comput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727" y="3974237"/>
            <a:ext cx="3829878" cy="244608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499781" y="1631694"/>
            <a:ext cx="11233259" cy="1865126"/>
          </a:xfrm>
          <a:prstGeom prst="rect">
            <a:avLst/>
          </a:prstGeom>
        </p:spPr>
        <p:txBody>
          <a:bodyPr wrap="square">
            <a:spAutoFit/>
          </a:bodyPr>
          <a:lstStyle/>
          <a:p>
            <a:pPr marL="285750" indent="-285750" defTabSz="914400" eaLnBrk="0" fontAlgn="base" hangingPunct="0">
              <a:lnSpc>
                <a:spcPct val="80000"/>
              </a:lnSpc>
              <a:spcBef>
                <a:spcPct val="0"/>
              </a:spcBef>
              <a:spcAft>
                <a:spcPct val="0"/>
              </a:spcAft>
              <a:buFont typeface="Arial" panose="020B0604020202020204" pitchFamily="34" charset="0"/>
              <a:buChar char="•"/>
            </a:pPr>
            <a:r>
              <a:rPr lang="en-US" sz="1600" dirty="0">
                <a:solidFill>
                  <a:srgbClr val="010203"/>
                </a:solidFill>
                <a:latin typeface="Arial" charset="0"/>
              </a:rPr>
              <a:t>refers to the on-demand delivery of IT resources and applications via the Internet with pay-as-you-go pricing.</a:t>
            </a: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dirty="0">
              <a:solidFill>
                <a:srgbClr val="010203"/>
              </a:solidFill>
              <a:latin typeface="Arial" charset="0"/>
            </a:endParaRPr>
          </a:p>
          <a:p>
            <a:pPr marL="285750" indent="-285750" defTabSz="914400" eaLnBrk="0" fontAlgn="base" hangingPunct="0">
              <a:lnSpc>
                <a:spcPct val="80000"/>
              </a:lnSpc>
              <a:spcBef>
                <a:spcPct val="0"/>
              </a:spcBef>
              <a:spcAft>
                <a:spcPct val="0"/>
              </a:spcAft>
              <a:buFont typeface="Arial" panose="020B0604020202020204" pitchFamily="34" charset="0"/>
              <a:buChar char="•"/>
            </a:pPr>
            <a:r>
              <a:rPr lang="en-US" sz="1600" dirty="0">
                <a:solidFill>
                  <a:srgbClr val="010203"/>
                </a:solidFill>
                <a:latin typeface="Arial" charset="0"/>
              </a:rPr>
              <a:t>provides a simple way to access servers, storage, databases and a broad set of application services over the Internet.</a:t>
            </a: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dirty="0">
              <a:solidFill>
                <a:srgbClr val="010203"/>
              </a:solidFill>
              <a:latin typeface="Arial" charset="0"/>
            </a:endParaRPr>
          </a:p>
          <a:p>
            <a:pPr marL="285750" indent="-285750" defTabSz="914400" eaLnBrk="0" fontAlgn="base" hangingPunct="0">
              <a:lnSpc>
                <a:spcPct val="80000"/>
              </a:lnSpc>
              <a:spcBef>
                <a:spcPct val="0"/>
              </a:spcBef>
              <a:spcAft>
                <a:spcPct val="0"/>
              </a:spcAft>
              <a:buFont typeface="Arial" panose="020B0604020202020204" pitchFamily="34" charset="0"/>
              <a:buChar char="•"/>
            </a:pPr>
            <a:r>
              <a:rPr lang="en-US" sz="1600" dirty="0">
                <a:solidFill>
                  <a:srgbClr val="010203"/>
                </a:solidFill>
                <a:latin typeface="Arial" charset="0"/>
              </a:rPr>
              <a:t>A combination of both Virtualization and Grid, but the end user does not have to care about the underlying architecture</a:t>
            </a: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b="1" dirty="0">
              <a:solidFill>
                <a:srgbClr val="010203"/>
              </a:solidFill>
              <a:latin typeface="Arial" charset="0"/>
            </a:endParaRP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b="1" dirty="0">
              <a:solidFill>
                <a:srgbClr val="010203"/>
              </a:solidFill>
              <a:latin typeface="Arial" charset="0"/>
            </a:endParaRP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dirty="0">
              <a:solidFill>
                <a:srgbClr val="010203"/>
              </a:solidFill>
              <a:latin typeface="Arial" charset="0"/>
            </a:endParaRP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600" dirty="0">
              <a:solidFill>
                <a:srgbClr val="010203"/>
              </a:solidFill>
              <a:latin typeface="Arial" charset="0"/>
            </a:endParaRPr>
          </a:p>
        </p:txBody>
      </p:sp>
      <p:sp>
        <p:nvSpPr>
          <p:cNvPr id="47" name="Rectangle 46"/>
          <p:cNvSpPr/>
          <p:nvPr/>
        </p:nvSpPr>
        <p:spPr>
          <a:xfrm>
            <a:off x="6406727" y="3132460"/>
            <a:ext cx="4572000" cy="880241"/>
          </a:xfrm>
          <a:prstGeom prst="rect">
            <a:avLst/>
          </a:prstGeom>
        </p:spPr>
        <p:txBody>
          <a:bodyPr>
            <a:spAutoFit/>
          </a:bodyPr>
          <a:lstStyle/>
          <a:p>
            <a:pPr defTabSz="914400" eaLnBrk="0" fontAlgn="base" hangingPunct="0">
              <a:lnSpc>
                <a:spcPct val="80000"/>
              </a:lnSpc>
              <a:spcBef>
                <a:spcPct val="0"/>
              </a:spcBef>
              <a:spcAft>
                <a:spcPct val="0"/>
              </a:spcAft>
            </a:pPr>
            <a:r>
              <a:rPr lang="en-GB" sz="1600" b="1" dirty="0">
                <a:solidFill>
                  <a:srgbClr val="ED7D31"/>
                </a:solidFill>
                <a:latin typeface="Arial" charset="0"/>
              </a:rPr>
              <a:t>Categories of Cloud Computing</a:t>
            </a:r>
          </a:p>
          <a:p>
            <a:pPr marL="742950" lvl="1" indent="-285750" defTabSz="914400" eaLnBrk="0" fontAlgn="base" hangingPunct="0">
              <a:lnSpc>
                <a:spcPct val="80000"/>
              </a:lnSpc>
              <a:spcBef>
                <a:spcPct val="0"/>
              </a:spcBef>
              <a:spcAft>
                <a:spcPct val="0"/>
              </a:spcAft>
              <a:buFont typeface="Arial" panose="020B0604020202020204" pitchFamily="34" charset="0"/>
              <a:buChar char="•"/>
            </a:pPr>
            <a:r>
              <a:rPr lang="en-GB" sz="1600" dirty="0">
                <a:solidFill>
                  <a:srgbClr val="010203"/>
                </a:solidFill>
                <a:latin typeface="Arial" charset="0"/>
              </a:rPr>
              <a:t>Infrastructure as a Service (IaaS)</a:t>
            </a:r>
          </a:p>
          <a:p>
            <a:pPr marL="742950" lvl="1" indent="-285750" defTabSz="914400" eaLnBrk="0" fontAlgn="base" hangingPunct="0">
              <a:lnSpc>
                <a:spcPct val="80000"/>
              </a:lnSpc>
              <a:spcBef>
                <a:spcPct val="0"/>
              </a:spcBef>
              <a:spcAft>
                <a:spcPct val="0"/>
              </a:spcAft>
              <a:buFont typeface="Arial" panose="020B0604020202020204" pitchFamily="34" charset="0"/>
              <a:buChar char="•"/>
            </a:pPr>
            <a:r>
              <a:rPr lang="en-GB" sz="1600" dirty="0">
                <a:solidFill>
                  <a:srgbClr val="010203"/>
                </a:solidFill>
                <a:latin typeface="Arial" charset="0"/>
              </a:rPr>
              <a:t>Platform as a Service (PaaS)</a:t>
            </a:r>
          </a:p>
          <a:p>
            <a:pPr marL="742950" lvl="1" indent="-285750" defTabSz="914400" eaLnBrk="0" fontAlgn="base" hangingPunct="0">
              <a:lnSpc>
                <a:spcPct val="80000"/>
              </a:lnSpc>
              <a:spcBef>
                <a:spcPct val="0"/>
              </a:spcBef>
              <a:spcAft>
                <a:spcPct val="0"/>
              </a:spcAft>
              <a:buFont typeface="Arial" panose="020B0604020202020204" pitchFamily="34" charset="0"/>
              <a:buChar char="•"/>
            </a:pPr>
            <a:r>
              <a:rPr lang="en-GB" sz="1600" dirty="0">
                <a:solidFill>
                  <a:srgbClr val="010203"/>
                </a:solidFill>
                <a:latin typeface="Arial" charset="0"/>
              </a:rPr>
              <a:t>Software as a Service (SaaS)</a:t>
            </a:r>
          </a:p>
        </p:txBody>
      </p:sp>
      <p:grpSp>
        <p:nvGrpSpPr>
          <p:cNvPr id="48" name="Group 47"/>
          <p:cNvGrpSpPr/>
          <p:nvPr/>
        </p:nvGrpSpPr>
        <p:grpSpPr>
          <a:xfrm>
            <a:off x="1692685" y="3098187"/>
            <a:ext cx="3223381" cy="1274683"/>
            <a:chOff x="782339" y="3643562"/>
            <a:chExt cx="3223381" cy="1274683"/>
          </a:xfrm>
        </p:grpSpPr>
        <p:sp>
          <p:nvSpPr>
            <p:cNvPr id="49" name="TextBox 48"/>
            <p:cNvSpPr txBox="1"/>
            <p:nvPr/>
          </p:nvSpPr>
          <p:spPr>
            <a:xfrm>
              <a:off x="2348646" y="3841584"/>
              <a:ext cx="1657074" cy="880241"/>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ED7D31"/>
                  </a:solidFill>
                  <a:latin typeface="Arial"/>
                  <a:ea typeface="ヒラギノ角ゴ Pro W3" pitchFamily="48" charset="-128"/>
                  <a:cs typeface="Arial" pitchFamily="34" charset="0"/>
                </a:rPr>
                <a:t>Virtualization </a:t>
              </a:r>
            </a:p>
            <a:p>
              <a:pPr defTabSz="914400" eaLnBrk="0" fontAlgn="base" hangingPunct="0">
                <a:lnSpc>
                  <a:spcPct val="80000"/>
                </a:lnSpc>
                <a:spcBef>
                  <a:spcPct val="0"/>
                </a:spcBef>
                <a:spcAft>
                  <a:spcPct val="0"/>
                </a:spcAft>
              </a:pPr>
              <a:endParaRPr lang="en-US" sz="1600" dirty="0">
                <a:solidFill>
                  <a:srgbClr val="010203"/>
                </a:solidFill>
                <a:latin typeface="Arial"/>
                <a:ea typeface="ヒラギノ角ゴ Pro W3" pitchFamily="48" charset="-128"/>
                <a:cs typeface="Arial" pitchFamily="34" charset="0"/>
              </a:endParaRPr>
            </a:p>
            <a:p>
              <a:pPr defTabSz="914400" eaLnBrk="0" fontAlgn="base" hangingPunct="0">
                <a:lnSpc>
                  <a:spcPct val="80000"/>
                </a:lnSpc>
                <a:spcBef>
                  <a:spcPct val="0"/>
                </a:spcBef>
                <a:spcAft>
                  <a:spcPct val="0"/>
                </a:spcAft>
              </a:pPr>
              <a:r>
                <a:rPr lang="en-US" sz="1600" dirty="0">
                  <a:solidFill>
                    <a:srgbClr val="010203"/>
                  </a:solidFill>
                  <a:latin typeface="Arial"/>
                  <a:ea typeface="ヒラギノ角ゴ Pro W3" pitchFamily="48" charset="-128"/>
                  <a:cs typeface="Arial" pitchFamily="34" charset="0"/>
                </a:rPr>
                <a:t>One computer acting like many</a:t>
              </a:r>
            </a:p>
          </p:txBody>
        </p:sp>
        <p:pic>
          <p:nvPicPr>
            <p:cNvPr id="50" name="Picture 4" descr="https://openclipart.org/image/2400px/svg_to_png/190004/virtualizatio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339" y="3643562"/>
              <a:ext cx="1430953" cy="1274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1619306" y="4697844"/>
            <a:ext cx="3657212" cy="1339541"/>
            <a:chOff x="499781" y="5094150"/>
            <a:chExt cx="3657212" cy="1339541"/>
          </a:xfrm>
        </p:grpSpPr>
        <p:sp>
          <p:nvSpPr>
            <p:cNvPr id="52" name="TextBox 51"/>
            <p:cNvSpPr txBox="1"/>
            <p:nvPr/>
          </p:nvSpPr>
          <p:spPr>
            <a:xfrm>
              <a:off x="2380616" y="5323799"/>
              <a:ext cx="1776377" cy="880241"/>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ED7D31"/>
                  </a:solidFill>
                  <a:latin typeface="Arial"/>
                  <a:ea typeface="ヒラギノ角ゴ Pro W3" pitchFamily="48" charset="-128"/>
                  <a:cs typeface="Arial" pitchFamily="34" charset="0"/>
                </a:rPr>
                <a:t>Grid Computing</a:t>
              </a:r>
            </a:p>
            <a:p>
              <a:pPr defTabSz="914400" eaLnBrk="0" fontAlgn="base" hangingPunct="0">
                <a:lnSpc>
                  <a:spcPct val="80000"/>
                </a:lnSpc>
                <a:spcBef>
                  <a:spcPct val="0"/>
                </a:spcBef>
                <a:spcAft>
                  <a:spcPct val="0"/>
                </a:spcAft>
              </a:pPr>
              <a:r>
                <a:rPr lang="en-US" sz="1600" dirty="0">
                  <a:solidFill>
                    <a:srgbClr val="010203"/>
                  </a:solidFill>
                  <a:latin typeface="Arial"/>
                  <a:ea typeface="ヒラギノ角ゴ Pro W3" pitchFamily="48" charset="-128"/>
                  <a:cs typeface="Arial" pitchFamily="34" charset="0"/>
                </a:rPr>
                <a:t> </a:t>
              </a:r>
            </a:p>
            <a:p>
              <a:pPr defTabSz="914400" eaLnBrk="0" fontAlgn="base" hangingPunct="0">
                <a:lnSpc>
                  <a:spcPct val="80000"/>
                </a:lnSpc>
                <a:spcBef>
                  <a:spcPct val="0"/>
                </a:spcBef>
                <a:spcAft>
                  <a:spcPct val="0"/>
                </a:spcAft>
              </a:pPr>
              <a:r>
                <a:rPr lang="en-US" sz="1600" dirty="0">
                  <a:solidFill>
                    <a:srgbClr val="010203"/>
                  </a:solidFill>
                  <a:latin typeface="Arial"/>
                  <a:ea typeface="ヒラギノ角ゴ Pro W3" pitchFamily="48" charset="-128"/>
                  <a:cs typeface="Arial" pitchFamily="34" charset="0"/>
                </a:rPr>
                <a:t>Many computers acting like one</a:t>
              </a:r>
            </a:p>
          </p:txBody>
        </p:sp>
        <p:pic>
          <p:nvPicPr>
            <p:cNvPr id="53" name="Picture 6" descr="http://4.bp.blogspot.com/-_9aDGyC7y_U/T6tDq-4CeEI/AAAAAAAAAPk/9bCamx2VSCA/s1600/gri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781" y="5094150"/>
              <a:ext cx="1786054" cy="13395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09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Cloud Computing?</a:t>
            </a:r>
          </a:p>
        </p:txBody>
      </p:sp>
      <p:sp>
        <p:nvSpPr>
          <p:cNvPr id="69" name="Rounded Rectangle 68"/>
          <p:cNvSpPr/>
          <p:nvPr/>
        </p:nvSpPr>
        <p:spPr>
          <a:xfrm>
            <a:off x="6257543" y="6092206"/>
            <a:ext cx="2160000" cy="241986"/>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Provider Managed</a:t>
            </a:r>
          </a:p>
        </p:txBody>
      </p:sp>
      <p:sp>
        <p:nvSpPr>
          <p:cNvPr id="70" name="Rounded Rectangle 69"/>
          <p:cNvSpPr/>
          <p:nvPr/>
        </p:nvSpPr>
        <p:spPr>
          <a:xfrm>
            <a:off x="3930039" y="6092384"/>
            <a:ext cx="2160000" cy="241986"/>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GB" sz="1200" b="1" i="0" u="none" strike="noStrike" kern="0" cap="none" spc="0" normalizeH="0" baseline="0" noProof="0">
                <a:ln>
                  <a:noFill/>
                </a:ln>
                <a:solidFill>
                  <a:srgbClr val="010203"/>
                </a:solidFill>
                <a:effectLst/>
                <a:uLnTx/>
                <a:uFillTx/>
                <a:latin typeface="Arial"/>
                <a:ea typeface="+mn-ea"/>
                <a:cs typeface="+mn-cs"/>
              </a:rPr>
              <a:t>Consumer </a:t>
            </a:r>
            <a:r>
              <a:rPr kumimoji="0" lang="en-GB" sz="1200" b="1" i="0" u="none" strike="noStrike" kern="0" cap="none" spc="0" normalizeH="0" baseline="0" noProof="0" dirty="0">
                <a:ln>
                  <a:noFill/>
                </a:ln>
                <a:solidFill>
                  <a:srgbClr val="010203"/>
                </a:solidFill>
                <a:effectLst/>
                <a:uLnTx/>
                <a:uFillTx/>
                <a:latin typeface="Arial"/>
                <a:ea typeface="+mn-ea"/>
                <a:cs typeface="+mn-cs"/>
              </a:rPr>
              <a:t>Managed</a:t>
            </a:r>
            <a:endParaRPr kumimoji="0" lang="en-US" sz="1200" b="1" i="0" u="none" strike="noStrike" kern="0" cap="none" spc="0" normalizeH="0" baseline="0" noProof="0" dirty="0">
              <a:ln>
                <a:noFill/>
              </a:ln>
              <a:solidFill>
                <a:srgbClr val="010203"/>
              </a:solidFill>
              <a:effectLst/>
              <a:uLnTx/>
              <a:uFillTx/>
              <a:latin typeface="Arial"/>
              <a:ea typeface="+mn-ea"/>
              <a:cs typeface="+mn-cs"/>
            </a:endParaRPr>
          </a:p>
        </p:txBody>
      </p:sp>
      <p:grpSp>
        <p:nvGrpSpPr>
          <p:cNvPr id="71" name="Group 70"/>
          <p:cNvGrpSpPr/>
          <p:nvPr/>
        </p:nvGrpSpPr>
        <p:grpSpPr>
          <a:xfrm>
            <a:off x="2213359" y="2541774"/>
            <a:ext cx="1849055" cy="3350680"/>
            <a:chOff x="665913" y="2645329"/>
            <a:chExt cx="1849055" cy="3350680"/>
          </a:xfrm>
        </p:grpSpPr>
        <p:sp>
          <p:nvSpPr>
            <p:cNvPr id="72" name="Rounded Rectangle 71"/>
            <p:cNvSpPr/>
            <p:nvPr/>
          </p:nvSpPr>
          <p:spPr>
            <a:xfrm>
              <a:off x="665913" y="5740280"/>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73" name="Rounded Rectangle 72"/>
            <p:cNvSpPr/>
            <p:nvPr/>
          </p:nvSpPr>
          <p:spPr>
            <a:xfrm>
              <a:off x="665913" y="5340051"/>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74" name="Rounded Rectangle 73"/>
            <p:cNvSpPr/>
            <p:nvPr/>
          </p:nvSpPr>
          <p:spPr>
            <a:xfrm>
              <a:off x="665913" y="4963572"/>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75" name="Rounded Rectangle 74"/>
            <p:cNvSpPr/>
            <p:nvPr/>
          </p:nvSpPr>
          <p:spPr>
            <a:xfrm>
              <a:off x="665913" y="4598969"/>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76" name="Rounded Rectangle 75"/>
            <p:cNvSpPr/>
            <p:nvPr/>
          </p:nvSpPr>
          <p:spPr>
            <a:xfrm>
              <a:off x="665913" y="4210616"/>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77" name="Rounded Rectangle 76"/>
            <p:cNvSpPr/>
            <p:nvPr/>
          </p:nvSpPr>
          <p:spPr>
            <a:xfrm>
              <a:off x="665913" y="3822263"/>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78" name="Rounded Rectangle 77"/>
            <p:cNvSpPr/>
            <p:nvPr/>
          </p:nvSpPr>
          <p:spPr>
            <a:xfrm>
              <a:off x="665913" y="3433910"/>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79" name="Rounded Rectangle 78"/>
            <p:cNvSpPr/>
            <p:nvPr/>
          </p:nvSpPr>
          <p:spPr>
            <a:xfrm>
              <a:off x="665913" y="3033682"/>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80" name="Rounded Rectangle 79"/>
            <p:cNvSpPr/>
            <p:nvPr/>
          </p:nvSpPr>
          <p:spPr>
            <a:xfrm>
              <a:off x="665913" y="2645329"/>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grpSp>
      <p:sp>
        <p:nvSpPr>
          <p:cNvPr id="81" name="TextBox 80"/>
          <p:cNvSpPr txBox="1"/>
          <p:nvPr/>
        </p:nvSpPr>
        <p:spPr>
          <a:xfrm>
            <a:off x="2206588" y="1979126"/>
            <a:ext cx="1865434"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0"/>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Traditional</a:t>
            </a:r>
          </a:p>
        </p:txBody>
      </p:sp>
      <p:grpSp>
        <p:nvGrpSpPr>
          <p:cNvPr id="82" name="Group 81"/>
          <p:cNvGrpSpPr/>
          <p:nvPr/>
        </p:nvGrpSpPr>
        <p:grpSpPr>
          <a:xfrm>
            <a:off x="4231376" y="2541774"/>
            <a:ext cx="1849055" cy="3350680"/>
            <a:chOff x="2683930" y="2645329"/>
            <a:chExt cx="1849055" cy="3350680"/>
          </a:xfrm>
        </p:grpSpPr>
        <p:sp>
          <p:nvSpPr>
            <p:cNvPr id="83" name="Rounded Rectangle 82"/>
            <p:cNvSpPr/>
            <p:nvPr/>
          </p:nvSpPr>
          <p:spPr>
            <a:xfrm>
              <a:off x="2683930" y="5740280"/>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84" name="Rounded Rectangle 83"/>
            <p:cNvSpPr/>
            <p:nvPr/>
          </p:nvSpPr>
          <p:spPr>
            <a:xfrm>
              <a:off x="2683930" y="5340051"/>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85" name="Rounded Rectangle 84"/>
            <p:cNvSpPr/>
            <p:nvPr/>
          </p:nvSpPr>
          <p:spPr>
            <a:xfrm>
              <a:off x="2683930" y="4963572"/>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86" name="Rounded Rectangle 85"/>
            <p:cNvSpPr/>
            <p:nvPr/>
          </p:nvSpPr>
          <p:spPr>
            <a:xfrm>
              <a:off x="2683930" y="4598969"/>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87" name="Rounded Rectangle 86"/>
            <p:cNvSpPr/>
            <p:nvPr/>
          </p:nvSpPr>
          <p:spPr>
            <a:xfrm>
              <a:off x="2683930" y="4210616"/>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88" name="Rounded Rectangle 87"/>
            <p:cNvSpPr/>
            <p:nvPr/>
          </p:nvSpPr>
          <p:spPr>
            <a:xfrm>
              <a:off x="2683930" y="3822263"/>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89" name="Rounded Rectangle 88"/>
            <p:cNvSpPr/>
            <p:nvPr/>
          </p:nvSpPr>
          <p:spPr>
            <a:xfrm>
              <a:off x="2683930" y="3433910"/>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90" name="Rounded Rectangle 89"/>
            <p:cNvSpPr/>
            <p:nvPr/>
          </p:nvSpPr>
          <p:spPr>
            <a:xfrm>
              <a:off x="2683930" y="3033682"/>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91" name="Rounded Rectangle 90"/>
            <p:cNvSpPr/>
            <p:nvPr/>
          </p:nvSpPr>
          <p:spPr>
            <a:xfrm>
              <a:off x="2683930" y="2645329"/>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grpSp>
      <p:sp>
        <p:nvSpPr>
          <p:cNvPr id="92" name="TextBox 91"/>
          <p:cNvSpPr txBox="1"/>
          <p:nvPr/>
        </p:nvSpPr>
        <p:spPr>
          <a:xfrm>
            <a:off x="4224605" y="1979126"/>
            <a:ext cx="1865434"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Infrastructure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grpSp>
        <p:nvGrpSpPr>
          <p:cNvPr id="93" name="Group 92"/>
          <p:cNvGrpSpPr/>
          <p:nvPr/>
        </p:nvGrpSpPr>
        <p:grpSpPr>
          <a:xfrm>
            <a:off x="6264314" y="2541774"/>
            <a:ext cx="1849055" cy="3350680"/>
            <a:chOff x="4716868" y="2645329"/>
            <a:chExt cx="1849055" cy="3350680"/>
          </a:xfrm>
        </p:grpSpPr>
        <p:sp>
          <p:nvSpPr>
            <p:cNvPr id="94" name="Rounded Rectangle 93"/>
            <p:cNvSpPr/>
            <p:nvPr/>
          </p:nvSpPr>
          <p:spPr>
            <a:xfrm>
              <a:off x="4716868" y="5740280"/>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95" name="Rounded Rectangle 94"/>
            <p:cNvSpPr/>
            <p:nvPr/>
          </p:nvSpPr>
          <p:spPr>
            <a:xfrm>
              <a:off x="4716868" y="5340051"/>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96" name="Rounded Rectangle 95"/>
            <p:cNvSpPr/>
            <p:nvPr/>
          </p:nvSpPr>
          <p:spPr>
            <a:xfrm>
              <a:off x="4716868" y="4963572"/>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97" name="Rounded Rectangle 96"/>
            <p:cNvSpPr/>
            <p:nvPr/>
          </p:nvSpPr>
          <p:spPr>
            <a:xfrm>
              <a:off x="4716868" y="4598969"/>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98" name="Rounded Rectangle 97"/>
            <p:cNvSpPr/>
            <p:nvPr/>
          </p:nvSpPr>
          <p:spPr>
            <a:xfrm>
              <a:off x="4716868" y="4210616"/>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99" name="Rounded Rectangle 98"/>
            <p:cNvSpPr/>
            <p:nvPr/>
          </p:nvSpPr>
          <p:spPr>
            <a:xfrm>
              <a:off x="4716868" y="3822263"/>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100" name="Rounded Rectangle 99"/>
            <p:cNvSpPr/>
            <p:nvPr/>
          </p:nvSpPr>
          <p:spPr>
            <a:xfrm>
              <a:off x="4716868" y="3433910"/>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101" name="Rounded Rectangle 100"/>
            <p:cNvSpPr/>
            <p:nvPr/>
          </p:nvSpPr>
          <p:spPr>
            <a:xfrm>
              <a:off x="4716868" y="3033682"/>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102" name="Rounded Rectangle 101"/>
            <p:cNvSpPr/>
            <p:nvPr/>
          </p:nvSpPr>
          <p:spPr>
            <a:xfrm>
              <a:off x="4716868" y="2645329"/>
              <a:ext cx="1849055" cy="25572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grpSp>
      <p:sp>
        <p:nvSpPr>
          <p:cNvPr id="103" name="TextBox 102"/>
          <p:cNvSpPr txBox="1"/>
          <p:nvPr/>
        </p:nvSpPr>
        <p:spPr>
          <a:xfrm>
            <a:off x="6257543" y="1979126"/>
            <a:ext cx="1865434"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Platform</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grpSp>
        <p:nvGrpSpPr>
          <p:cNvPr id="104" name="Group 103"/>
          <p:cNvGrpSpPr/>
          <p:nvPr/>
        </p:nvGrpSpPr>
        <p:grpSpPr>
          <a:xfrm>
            <a:off x="8297529" y="2541774"/>
            <a:ext cx="1849055" cy="3350680"/>
            <a:chOff x="6750083" y="2645329"/>
            <a:chExt cx="1849055" cy="3350680"/>
          </a:xfrm>
        </p:grpSpPr>
        <p:sp>
          <p:nvSpPr>
            <p:cNvPr id="105" name="Rounded Rectangle 104"/>
            <p:cNvSpPr/>
            <p:nvPr/>
          </p:nvSpPr>
          <p:spPr>
            <a:xfrm>
              <a:off x="6750083" y="5740280"/>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106" name="Rounded Rectangle 105"/>
            <p:cNvSpPr/>
            <p:nvPr/>
          </p:nvSpPr>
          <p:spPr>
            <a:xfrm>
              <a:off x="6750083" y="5340051"/>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107" name="Rounded Rectangle 106"/>
            <p:cNvSpPr/>
            <p:nvPr/>
          </p:nvSpPr>
          <p:spPr>
            <a:xfrm>
              <a:off x="6750083" y="4963572"/>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108" name="Rounded Rectangle 107"/>
            <p:cNvSpPr/>
            <p:nvPr/>
          </p:nvSpPr>
          <p:spPr>
            <a:xfrm>
              <a:off x="6750083" y="4598969"/>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109" name="Rounded Rectangle 108"/>
            <p:cNvSpPr/>
            <p:nvPr/>
          </p:nvSpPr>
          <p:spPr>
            <a:xfrm>
              <a:off x="6750083" y="4210616"/>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110" name="Rounded Rectangle 109"/>
            <p:cNvSpPr/>
            <p:nvPr/>
          </p:nvSpPr>
          <p:spPr>
            <a:xfrm>
              <a:off x="6750083" y="3822263"/>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111" name="Rounded Rectangle 110"/>
            <p:cNvSpPr/>
            <p:nvPr/>
          </p:nvSpPr>
          <p:spPr>
            <a:xfrm>
              <a:off x="6750083" y="3433910"/>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112" name="Rounded Rectangle 111"/>
            <p:cNvSpPr/>
            <p:nvPr/>
          </p:nvSpPr>
          <p:spPr>
            <a:xfrm>
              <a:off x="6750083" y="3033682"/>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113" name="Rounded Rectangle 112"/>
            <p:cNvSpPr/>
            <p:nvPr/>
          </p:nvSpPr>
          <p:spPr>
            <a:xfrm>
              <a:off x="6750083" y="2645329"/>
              <a:ext cx="1849055" cy="25572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grpSp>
      <p:sp>
        <p:nvSpPr>
          <p:cNvPr id="114" name="TextBox 113"/>
          <p:cNvSpPr txBox="1"/>
          <p:nvPr/>
        </p:nvSpPr>
        <p:spPr>
          <a:xfrm>
            <a:off x="8290758" y="1979126"/>
            <a:ext cx="1865434"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Software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sp>
        <p:nvSpPr>
          <p:cNvPr id="115" name="Rectangle 114"/>
          <p:cNvSpPr/>
          <p:nvPr/>
        </p:nvSpPr>
        <p:spPr>
          <a:xfrm>
            <a:off x="1692314" y="1560742"/>
            <a:ext cx="4572000" cy="313932"/>
          </a:xfrm>
          <a:prstGeom prst="rect">
            <a:avLst/>
          </a:prstGeom>
        </p:spPr>
        <p:txBody>
          <a:bodyPr>
            <a:spAutoFit/>
          </a:bodyPr>
          <a:lstStyle/>
          <a:p>
            <a:pPr defTabSz="914400" eaLnBrk="0" fontAlgn="base" hangingPunct="0">
              <a:lnSpc>
                <a:spcPct val="80000"/>
              </a:lnSpc>
              <a:spcBef>
                <a:spcPct val="0"/>
              </a:spcBef>
              <a:spcAft>
                <a:spcPct val="0"/>
              </a:spcAft>
            </a:pPr>
            <a:r>
              <a:rPr lang="en-GB" b="1" dirty="0">
                <a:solidFill>
                  <a:srgbClr val="ED7D31"/>
                </a:solidFill>
                <a:latin typeface="Arial" charset="0"/>
              </a:rPr>
              <a:t>Categories of Cloud Computing</a:t>
            </a:r>
          </a:p>
        </p:txBody>
      </p:sp>
    </p:spTree>
    <p:extLst>
      <p:ext uri="{BB962C8B-B14F-4D97-AF65-F5344CB8AC3E}">
        <p14:creationId xmlns:p14="http://schemas.microsoft.com/office/powerpoint/2010/main" val="424459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Cloud Computing?</a:t>
            </a:r>
          </a:p>
        </p:txBody>
      </p:sp>
      <p:sp>
        <p:nvSpPr>
          <p:cNvPr id="53" name="Rectangle 52"/>
          <p:cNvSpPr/>
          <p:nvPr/>
        </p:nvSpPr>
        <p:spPr>
          <a:xfrm>
            <a:off x="1684039" y="1554149"/>
            <a:ext cx="4572000" cy="313932"/>
          </a:xfrm>
          <a:prstGeom prst="rect">
            <a:avLst/>
          </a:prstGeom>
        </p:spPr>
        <p:txBody>
          <a:bodyPr>
            <a:spAutoFit/>
          </a:bodyPr>
          <a:lstStyle/>
          <a:p>
            <a:pPr defTabSz="914400" eaLnBrk="0" fontAlgn="base" hangingPunct="0">
              <a:lnSpc>
                <a:spcPct val="80000"/>
              </a:lnSpc>
              <a:spcBef>
                <a:spcPct val="0"/>
              </a:spcBef>
              <a:spcAft>
                <a:spcPct val="0"/>
              </a:spcAft>
            </a:pPr>
            <a:r>
              <a:rPr lang="en-GB" b="1" dirty="0">
                <a:solidFill>
                  <a:srgbClr val="ED7D31"/>
                </a:solidFill>
                <a:latin typeface="Arial" charset="0"/>
              </a:rPr>
              <a:t>Categories of Cloud Computing</a:t>
            </a:r>
          </a:p>
        </p:txBody>
      </p:sp>
      <p:pic>
        <p:nvPicPr>
          <p:cNvPr id="54" name="Picture 2" descr="C:\Users\mark.rendell\AppData\Local\Microsoft\Windows\Temporary Internet Files\Content.Outlook\6MFUHG0C\imag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626" y="1870933"/>
            <a:ext cx="7842369" cy="458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9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Benefits</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Cloud Computing?</a:t>
            </a:r>
          </a:p>
        </p:txBody>
      </p:sp>
      <p:grpSp>
        <p:nvGrpSpPr>
          <p:cNvPr id="32" name="Group 31"/>
          <p:cNvGrpSpPr/>
          <p:nvPr/>
        </p:nvGrpSpPr>
        <p:grpSpPr>
          <a:xfrm>
            <a:off x="1510124" y="2391528"/>
            <a:ext cx="3786748" cy="1504999"/>
            <a:chOff x="103355" y="2465147"/>
            <a:chExt cx="3786748" cy="1504999"/>
          </a:xfrm>
        </p:grpSpPr>
        <p:sp>
          <p:nvSpPr>
            <p:cNvPr id="33" name="Rectangle 32"/>
            <p:cNvSpPr/>
            <p:nvPr/>
          </p:nvSpPr>
          <p:spPr>
            <a:xfrm>
              <a:off x="103355" y="2642948"/>
              <a:ext cx="2193753" cy="830997"/>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AFD6F5"/>
                  </a:solidFill>
                  <a:effectLst/>
                  <a:uLnTx/>
                  <a:uFillTx/>
                </a:rPr>
                <a:t>Trade capital expense for variable expense</a:t>
              </a:r>
            </a:p>
          </p:txBody>
        </p:sp>
        <p:cxnSp>
          <p:nvCxnSpPr>
            <p:cNvPr id="34" name="Straight Connector 33"/>
            <p:cNvCxnSpPr/>
            <p:nvPr/>
          </p:nvCxnSpPr>
          <p:spPr bwMode="auto">
            <a:xfrm>
              <a:off x="155123" y="2747975"/>
              <a:ext cx="0" cy="590931"/>
            </a:xfrm>
            <a:prstGeom prst="line">
              <a:avLst/>
            </a:prstGeom>
            <a:solidFill>
              <a:srgbClr val="5B9BD5"/>
            </a:solidFill>
            <a:ln w="57150" cap="flat" cmpd="sng" algn="ctr">
              <a:solidFill>
                <a:srgbClr val="AFD6F5"/>
              </a:solidFill>
              <a:prstDash val="solid"/>
              <a:round/>
              <a:headEnd type="none" w="med" len="med"/>
              <a:tailEnd type="none" w="med" len="med"/>
            </a:ln>
            <a:effectLst/>
          </p:spPr>
        </p:cxnSp>
        <p:pic>
          <p:nvPicPr>
            <p:cNvPr id="35" name="Picture 2" descr="Cloud Benefits - Trade capital for variable expen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985" y="2465147"/>
              <a:ext cx="1946118" cy="1504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735206" y="1426853"/>
            <a:ext cx="2470372" cy="2055013"/>
            <a:chOff x="3328437" y="1500472"/>
            <a:chExt cx="2470372" cy="2055013"/>
          </a:xfrm>
        </p:grpSpPr>
        <p:sp>
          <p:nvSpPr>
            <p:cNvPr id="37" name="Rectangle 36"/>
            <p:cNvSpPr/>
            <p:nvPr/>
          </p:nvSpPr>
          <p:spPr>
            <a:xfrm>
              <a:off x="3348369" y="1507694"/>
              <a:ext cx="2450440"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46262"/>
                  </a:solidFill>
                  <a:effectLst/>
                  <a:uLnTx/>
                  <a:uFillTx/>
                </a:rPr>
                <a:t>Benefit from massive economies of scale</a:t>
              </a:r>
            </a:p>
          </p:txBody>
        </p:sp>
        <p:cxnSp>
          <p:nvCxnSpPr>
            <p:cNvPr id="38" name="Straight Connector 37"/>
            <p:cNvCxnSpPr/>
            <p:nvPr/>
          </p:nvCxnSpPr>
          <p:spPr bwMode="auto">
            <a:xfrm>
              <a:off x="3328437" y="1500472"/>
              <a:ext cx="0" cy="590931"/>
            </a:xfrm>
            <a:prstGeom prst="line">
              <a:avLst/>
            </a:prstGeom>
            <a:solidFill>
              <a:srgbClr val="5B9BD5"/>
            </a:solidFill>
            <a:ln w="57150" cap="flat" cmpd="sng" algn="ctr">
              <a:solidFill>
                <a:srgbClr val="F98585"/>
              </a:solidFill>
              <a:prstDash val="solid"/>
              <a:round/>
              <a:headEnd type="none" w="med" len="med"/>
              <a:tailEnd type="none" w="med" len="med"/>
            </a:ln>
            <a:effectLst/>
          </p:spPr>
        </p:cxnSp>
        <p:pic>
          <p:nvPicPr>
            <p:cNvPr id="39" name="Picture 4"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793" y="2037513"/>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722112" y="2378829"/>
            <a:ext cx="3841830" cy="1517972"/>
            <a:chOff x="5315343" y="2452448"/>
            <a:chExt cx="3841830" cy="1517972"/>
          </a:xfrm>
        </p:grpSpPr>
        <p:sp>
          <p:nvSpPr>
            <p:cNvPr id="41" name="Rectangle 40"/>
            <p:cNvSpPr/>
            <p:nvPr/>
          </p:nvSpPr>
          <p:spPr>
            <a:xfrm>
              <a:off x="7056812" y="2625894"/>
              <a:ext cx="2100361"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9AA36"/>
                  </a:solidFill>
                  <a:effectLst/>
                  <a:uLnTx/>
                  <a:uFillTx/>
                </a:rPr>
                <a:t>Stop guessing capacity</a:t>
              </a:r>
            </a:p>
          </p:txBody>
        </p:sp>
        <p:cxnSp>
          <p:nvCxnSpPr>
            <p:cNvPr id="42" name="Straight Connector 41"/>
            <p:cNvCxnSpPr/>
            <p:nvPr/>
          </p:nvCxnSpPr>
          <p:spPr bwMode="auto">
            <a:xfrm>
              <a:off x="7282598" y="2615755"/>
              <a:ext cx="0" cy="590931"/>
            </a:xfrm>
            <a:prstGeom prst="line">
              <a:avLst/>
            </a:prstGeom>
            <a:solidFill>
              <a:srgbClr val="5B9BD5"/>
            </a:solidFill>
            <a:ln w="57150" cap="flat" cmpd="sng" algn="ctr">
              <a:solidFill>
                <a:srgbClr val="F9AA36"/>
              </a:solidFill>
              <a:prstDash val="solid"/>
              <a:round/>
              <a:headEnd type="none" w="med" len="med"/>
              <a:tailEnd type="none" w="med" len="med"/>
            </a:ln>
            <a:effectLst/>
          </p:spPr>
        </p:cxnSp>
        <p:pic>
          <p:nvPicPr>
            <p:cNvPr id="43" name="Picture 6" descr="Cloud computing benefits - Stop guessing capacity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343" y="2452448"/>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6743250" y="4145638"/>
            <a:ext cx="3916097" cy="1517972"/>
            <a:chOff x="5336481" y="4219257"/>
            <a:chExt cx="3916097" cy="1517972"/>
          </a:xfrm>
        </p:grpSpPr>
        <p:sp>
          <p:nvSpPr>
            <p:cNvPr id="45" name="Rectangle 44"/>
            <p:cNvSpPr/>
            <p:nvPr/>
          </p:nvSpPr>
          <p:spPr>
            <a:xfrm>
              <a:off x="7061557" y="4898148"/>
              <a:ext cx="2191021"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EDA3E"/>
                  </a:solidFill>
                  <a:effectLst/>
                  <a:uLnTx/>
                  <a:uFillTx/>
                </a:rPr>
                <a:t>Increase speed and agility</a:t>
              </a:r>
            </a:p>
          </p:txBody>
        </p:sp>
        <p:cxnSp>
          <p:nvCxnSpPr>
            <p:cNvPr id="46" name="Straight Connector 45"/>
            <p:cNvCxnSpPr/>
            <p:nvPr/>
          </p:nvCxnSpPr>
          <p:spPr bwMode="auto">
            <a:xfrm>
              <a:off x="7193539" y="4888009"/>
              <a:ext cx="0" cy="590931"/>
            </a:xfrm>
            <a:prstGeom prst="line">
              <a:avLst/>
            </a:prstGeom>
            <a:solidFill>
              <a:srgbClr val="5B9BD5"/>
            </a:solidFill>
            <a:ln w="57150" cap="flat" cmpd="sng" algn="ctr">
              <a:solidFill>
                <a:srgbClr val="FEDA3E"/>
              </a:solidFill>
              <a:prstDash val="solid"/>
              <a:round/>
              <a:headEnd type="none" w="med" len="med"/>
              <a:tailEnd type="none" w="med" len="med"/>
            </a:ln>
            <a:effectLst/>
          </p:spPr>
        </p:cxnSp>
        <p:pic>
          <p:nvPicPr>
            <p:cNvPr id="47" name="Picture 8" descr="Benefits of cloud computing - Increase speed and agilit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481" y="4219257"/>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3861208" y="4455258"/>
            <a:ext cx="4427252" cy="1979479"/>
            <a:chOff x="2454439" y="4528877"/>
            <a:chExt cx="4427252" cy="1979479"/>
          </a:xfrm>
        </p:grpSpPr>
        <p:sp>
          <p:nvSpPr>
            <p:cNvPr id="49" name="Rectangle 48"/>
            <p:cNvSpPr/>
            <p:nvPr/>
          </p:nvSpPr>
          <p:spPr>
            <a:xfrm>
              <a:off x="2454439" y="5917425"/>
              <a:ext cx="4427252"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317E3D"/>
                  </a:solidFill>
                  <a:effectLst/>
                  <a:uLnTx/>
                  <a:uFillTx/>
                </a:rPr>
                <a:t>Stop spending money on running and maintaining data centers </a:t>
              </a:r>
            </a:p>
          </p:txBody>
        </p:sp>
        <p:cxnSp>
          <p:nvCxnSpPr>
            <p:cNvPr id="50" name="Straight Connector 49"/>
            <p:cNvCxnSpPr/>
            <p:nvPr/>
          </p:nvCxnSpPr>
          <p:spPr bwMode="auto">
            <a:xfrm>
              <a:off x="2596324" y="5917425"/>
              <a:ext cx="0" cy="590931"/>
            </a:xfrm>
            <a:prstGeom prst="line">
              <a:avLst/>
            </a:prstGeom>
            <a:solidFill>
              <a:srgbClr val="5B9BD5"/>
            </a:solidFill>
            <a:ln w="57150" cap="flat" cmpd="sng" algn="ctr">
              <a:solidFill>
                <a:srgbClr val="327C3D"/>
              </a:solidFill>
              <a:prstDash val="solid"/>
              <a:round/>
              <a:headEnd type="none" w="med" len="med"/>
              <a:tailEnd type="none" w="med" len="med"/>
            </a:ln>
            <a:effectLst/>
          </p:spPr>
        </p:cxnSp>
        <p:pic>
          <p:nvPicPr>
            <p:cNvPr id="51" name="Picture 10" descr="Cloud benefits - Stop spending money on running and maintaining data centers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3254" y="4528877"/>
              <a:ext cx="1946118" cy="1504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2112746" y="4092688"/>
            <a:ext cx="3108318" cy="1605441"/>
            <a:chOff x="705977" y="4166307"/>
            <a:chExt cx="3108318" cy="1605441"/>
          </a:xfrm>
        </p:grpSpPr>
        <p:sp>
          <p:nvSpPr>
            <p:cNvPr id="55" name="Rectangle 54"/>
            <p:cNvSpPr/>
            <p:nvPr/>
          </p:nvSpPr>
          <p:spPr>
            <a:xfrm>
              <a:off x="710405" y="4934596"/>
              <a:ext cx="1483348" cy="837152"/>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768B0"/>
                  </a:solidFill>
                  <a:effectLst/>
                  <a:uLnTx/>
                  <a:uFillTx/>
                </a:rPr>
                <a:t>Go global in minutes </a:t>
              </a:r>
            </a:p>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1768B0"/>
                </a:solidFill>
                <a:effectLst/>
                <a:uLnTx/>
                <a:uFillTx/>
              </a:endParaRPr>
            </a:p>
          </p:txBody>
        </p:sp>
        <p:cxnSp>
          <p:nvCxnSpPr>
            <p:cNvPr id="56" name="Straight Connector 55"/>
            <p:cNvCxnSpPr/>
            <p:nvPr/>
          </p:nvCxnSpPr>
          <p:spPr bwMode="auto">
            <a:xfrm>
              <a:off x="705977" y="4898148"/>
              <a:ext cx="0" cy="590931"/>
            </a:xfrm>
            <a:prstGeom prst="line">
              <a:avLst/>
            </a:prstGeom>
            <a:solidFill>
              <a:srgbClr val="5B9BD5"/>
            </a:solidFill>
            <a:ln w="57150" cap="flat" cmpd="sng" algn="ctr">
              <a:solidFill>
                <a:srgbClr val="1768B0"/>
              </a:solidFill>
              <a:prstDash val="solid"/>
              <a:round/>
              <a:headEnd type="none" w="med" len="med"/>
              <a:tailEnd type="none" w="med" len="med"/>
            </a:ln>
            <a:effectLst/>
          </p:spPr>
        </p:cxnSp>
        <p:pic>
          <p:nvPicPr>
            <p:cNvPr id="57" name="Picture 12" descr="Benefits of the cloud - Go global in minute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177" y="4166307"/>
              <a:ext cx="1946118" cy="1517972"/>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ectangle 57"/>
          <p:cNvSpPr/>
          <p:nvPr/>
        </p:nvSpPr>
        <p:spPr>
          <a:xfrm>
            <a:off x="4290629" y="3766416"/>
            <a:ext cx="3621504" cy="486287"/>
          </a:xfrm>
          <a:prstGeom prst="rect">
            <a:avLst/>
          </a:prstGeom>
        </p:spPr>
        <p:txBody>
          <a:bodyPr wrap="none">
            <a:spAutoFit/>
          </a:bodyPr>
          <a:lstStyle/>
          <a:p>
            <a:pPr algn="ctr" defTabSz="914400" eaLnBrk="0" fontAlgn="base" hangingPunct="0">
              <a:lnSpc>
                <a:spcPct val="80000"/>
              </a:lnSpc>
              <a:spcBef>
                <a:spcPct val="0"/>
              </a:spcBef>
              <a:spcAft>
                <a:spcPct val="0"/>
              </a:spcAft>
            </a:pPr>
            <a:r>
              <a:rPr lang="en-US" sz="3200" b="1" dirty="0">
                <a:solidFill>
                  <a:srgbClr val="17406D"/>
                </a:solidFill>
                <a:latin typeface="Arial" charset="0"/>
              </a:rPr>
              <a:t>Cloud Computing</a:t>
            </a:r>
          </a:p>
        </p:txBody>
      </p:sp>
    </p:spTree>
    <p:extLst>
      <p:ext uri="{BB962C8B-B14F-4D97-AF65-F5344CB8AC3E}">
        <p14:creationId xmlns:p14="http://schemas.microsoft.com/office/powerpoint/2010/main" val="135155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842078"/>
            <a:ext cx="9029700" cy="461665"/>
          </a:xfrm>
          <a:prstGeom prst="rect">
            <a:avLst/>
          </a:prstGeom>
          <a:noFill/>
        </p:spPr>
        <p:txBody>
          <a:bodyPr wrap="square" rtlCol="0">
            <a:spAutoFit/>
          </a:bodyPr>
          <a:lstStyle/>
          <a:p>
            <a:r>
              <a:rPr lang="en-US" sz="2400" dirty="0">
                <a:solidFill>
                  <a:schemeClr val="accent4"/>
                </a:solidFill>
                <a:latin typeface="Arial" panose="020B0604020202020204" pitchFamily="34" charset="0"/>
                <a:cs typeface="Arial" panose="020B0604020202020204" pitchFamily="34" charset="0"/>
              </a:rPr>
              <a:t>Overview</a:t>
            </a:r>
          </a:p>
        </p:txBody>
      </p:sp>
      <p:sp>
        <p:nvSpPr>
          <p:cNvPr id="6" name="TextBox 5"/>
          <p:cNvSpPr txBox="1"/>
          <p:nvPr/>
        </p:nvSpPr>
        <p:spPr>
          <a:xfrm>
            <a:off x="826168" y="257303"/>
            <a:ext cx="902970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What is Amazon Web Services?</a:t>
            </a:r>
          </a:p>
        </p:txBody>
      </p:sp>
      <p:grpSp>
        <p:nvGrpSpPr>
          <p:cNvPr id="15" name="Group 14"/>
          <p:cNvGrpSpPr/>
          <p:nvPr/>
        </p:nvGrpSpPr>
        <p:grpSpPr>
          <a:xfrm>
            <a:off x="5510881" y="1426853"/>
            <a:ext cx="5997816" cy="5150056"/>
            <a:chOff x="3101788" y="1361875"/>
            <a:chExt cx="5997816" cy="5150056"/>
          </a:xfrm>
        </p:grpSpPr>
        <p:pic>
          <p:nvPicPr>
            <p:cNvPr id="16" name="Picture 6" descr="https://awsinsider.net/articles/2016/01/07/%7E/media/ECG/awsinsider/Images/2016/01/0107aws_map_b.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788" y="1498207"/>
              <a:ext cx="5997816" cy="50137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1.bp.blogspot.com/9Bk4oH2bTUksBs-Q-E1VSw6Nu4GLq5NNus3hDdIGtXxXdT0Khr2VLfhv7axtQRxDcCs=w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02350">
              <a:off x="3372817" y="1361875"/>
              <a:ext cx="863262" cy="86326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5"/>
          <p:cNvSpPr>
            <a:spLocks noChangeArrowheads="1"/>
          </p:cNvSpPr>
          <p:nvPr/>
        </p:nvSpPr>
        <p:spPr bwMode="auto">
          <a:xfrm>
            <a:off x="514876" y="2286614"/>
            <a:ext cx="465132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Provides computing resources and services that you can use to build applications within minutes.</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10203"/>
              </a:solidFill>
              <a:effectLst/>
              <a:uLnTx/>
              <a:uFillTx/>
              <a:latin typeface="Arial" charset="0"/>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Operate from 13 geographical regions across the world.</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10203"/>
              </a:solidFill>
              <a:effectLst/>
              <a:uLnTx/>
              <a:uFillTx/>
              <a:latin typeface="Arial" charset="0"/>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has more than 70 services that span a wide range including compute, storage, networking, database, analytics, application services, deployment, management, mobile, developer tools and tools for the Internet of things.</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10203"/>
              </a:solidFill>
              <a:effectLst/>
              <a:uLnTx/>
              <a:uFillTx/>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10203"/>
                </a:solidFill>
                <a:effectLst/>
                <a:uLnTx/>
                <a:uFillTx/>
                <a:latin typeface="Arial" charset="0"/>
              </a:rPr>
              <a:t>The most central and best-known of these services arguably include Amazon Elastic Compute Cloud (EC2) and Amazon Simple Storage Service (S3). </a:t>
            </a: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10203"/>
              </a:solidFill>
              <a:effectLst/>
              <a:uLnTx/>
              <a:uFillTx/>
              <a:latin typeface="Arial" charset="0"/>
            </a:endParaRPr>
          </a:p>
        </p:txBody>
      </p:sp>
    </p:spTree>
    <p:extLst>
      <p:ext uri="{BB962C8B-B14F-4D97-AF65-F5344CB8AC3E}">
        <p14:creationId xmlns:p14="http://schemas.microsoft.com/office/powerpoint/2010/main" val="196912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4" ma:contentTypeDescription="Create a new document." ma:contentTypeScope="" ma:versionID="93c073b2831897a25c38aba55839d647">
  <xsd:schema xmlns:xsd="http://www.w3.org/2001/XMLSchema" xmlns:xs="http://www.w3.org/2001/XMLSchema" xmlns:p="http://schemas.microsoft.com/office/2006/metadata/properties" xmlns:ns2="9b901641-0d09-466e-84cb-a5070d83a351" targetNamespace="http://schemas.microsoft.com/office/2006/metadata/properties" ma:root="true" ma:fieldsID="cab2147e73551688624eae5917c4a057" ns2:_="">
    <xsd:import namespace="9b901641-0d09-466e-84cb-a5070d83a35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92EFCB-5770-4678-B3D1-1107DFFA61B4}">
  <ds:schemaRefs>
    <ds:schemaRef ds:uri="http://schemas.microsoft.com/sharepoint/v3/contenttype/forms"/>
  </ds:schemaRefs>
</ds:datastoreItem>
</file>

<file path=customXml/itemProps2.xml><?xml version="1.0" encoding="utf-8"?>
<ds:datastoreItem xmlns:ds="http://schemas.openxmlformats.org/officeDocument/2006/customXml" ds:itemID="{1A8200BC-2C83-40A9-AC2D-51AD01F717F4}">
  <ds:schemaRefs>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http://schemas.openxmlformats.org/package/2006/metadata/core-properties"/>
    <ds:schemaRef ds:uri="9b901641-0d09-466e-84cb-a5070d83a351"/>
  </ds:schemaRefs>
</ds:datastoreItem>
</file>

<file path=customXml/itemProps3.xml><?xml version="1.0" encoding="utf-8"?>
<ds:datastoreItem xmlns:ds="http://schemas.openxmlformats.org/officeDocument/2006/customXml" ds:itemID="{F7D2A73D-C0F3-4B73-84E4-05037EA73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901641-0d09-466e-84cb-a5070d83a3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172</TotalTime>
  <Words>3588</Words>
  <Application>Microsoft Office PowerPoint</Application>
  <PresentationFormat>Widescreen</PresentationFormat>
  <Paragraphs>371</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ヒラギノ角ゴ Pro W3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Tadeo, Imelda I.</dc:creator>
  <cp:lastModifiedBy>Gulanes, Rhubel R.</cp:lastModifiedBy>
  <cp:revision>69</cp:revision>
  <dcterms:created xsi:type="dcterms:W3CDTF">2016-09-28T07:44:58Z</dcterms:created>
  <dcterms:modified xsi:type="dcterms:W3CDTF">2017-05-08T03:03:52Z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ies>
</file>